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  <p:sldMasterId id="2147483656" r:id="rId2"/>
  </p:sldMasterIdLst>
  <p:handoutMasterIdLst>
    <p:handoutMasterId r:id="rId17"/>
  </p:handoutMasterIdLst>
  <p:sldIdLst>
    <p:sldId id="256" r:id="rId3"/>
    <p:sldId id="257" r:id="rId4"/>
    <p:sldId id="273" r:id="rId5"/>
    <p:sldId id="261" r:id="rId6"/>
    <p:sldId id="258" r:id="rId7"/>
    <p:sldId id="259" r:id="rId8"/>
    <p:sldId id="263" r:id="rId9"/>
    <p:sldId id="262" r:id="rId10"/>
    <p:sldId id="260" r:id="rId11"/>
    <p:sldId id="274" r:id="rId12"/>
    <p:sldId id="270" r:id="rId13"/>
    <p:sldId id="266" r:id="rId14"/>
    <p:sldId id="267" r:id="rId15"/>
    <p:sldId id="268" r:id="rId16"/>
  </p:sldIdLst>
  <p:sldSz cx="9144000" cy="6858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86" d="100"/>
          <a:sy n="86" d="100"/>
        </p:scale>
        <p:origin x="65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6" d="100"/>
          <a:sy n="96" d="100"/>
        </p:scale>
        <p:origin x="-2784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Bills!$B$3</c:f>
              <c:strCache>
                <c:ptCount val="1"/>
                <c:pt idx="0">
                  <c:v>LRs Requested*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Bills!$C$2:$M$2</c:f>
              <c:numCache>
                <c:formatCode>General</c:formatCode>
                <c:ptCount val="2"/>
                <c:pt idx="0">
                  <c:v>2018</c:v>
                </c:pt>
                <c:pt idx="1">
                  <c:v>2022</c:v>
                </c:pt>
              </c:numCache>
            </c:numRef>
          </c:cat>
          <c:val>
            <c:numRef>
              <c:f>Bills!$C$3:$M$3</c:f>
            </c:numRef>
          </c:val>
          <c:extLst>
            <c:ext xmlns:c16="http://schemas.microsoft.com/office/drawing/2014/chart" uri="{C3380CC4-5D6E-409C-BE32-E72D297353CC}">
              <c16:uniqueId val="{00000000-3EE4-4B8D-81E5-F847F44A5D57}"/>
            </c:ext>
          </c:extLst>
        </c:ser>
        <c:ser>
          <c:idx val="1"/>
          <c:order val="1"/>
          <c:tx>
            <c:strRef>
              <c:f>Bills!$B$4</c:f>
              <c:strCache>
                <c:ptCount val="1"/>
                <c:pt idx="0">
                  <c:v>LRs Requested on 14th Day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Bills!$C$2:$M$2</c:f>
              <c:numCache>
                <c:formatCode>General</c:formatCode>
                <c:ptCount val="2"/>
                <c:pt idx="0">
                  <c:v>2018</c:v>
                </c:pt>
                <c:pt idx="1">
                  <c:v>2022</c:v>
                </c:pt>
              </c:numCache>
            </c:numRef>
          </c:cat>
          <c:val>
            <c:numRef>
              <c:f>Bills!$C$4:$M$4</c:f>
            </c:numRef>
          </c:val>
          <c:extLst>
            <c:ext xmlns:c16="http://schemas.microsoft.com/office/drawing/2014/chart" uri="{C3380CC4-5D6E-409C-BE32-E72D297353CC}">
              <c16:uniqueId val="{00000001-3EE4-4B8D-81E5-F847F44A5D57}"/>
            </c:ext>
          </c:extLst>
        </c:ser>
        <c:ser>
          <c:idx val="2"/>
          <c:order val="2"/>
          <c:tx>
            <c:strRef>
              <c:f>Bills!$B$5</c:f>
              <c:strCache>
                <c:ptCount val="1"/>
                <c:pt idx="0">
                  <c:v>LRs cancelled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Bills!$C$2:$M$2</c:f>
              <c:numCache>
                <c:formatCode>General</c:formatCode>
                <c:ptCount val="2"/>
                <c:pt idx="0">
                  <c:v>2018</c:v>
                </c:pt>
                <c:pt idx="1">
                  <c:v>2022</c:v>
                </c:pt>
              </c:numCache>
            </c:numRef>
          </c:cat>
          <c:val>
            <c:numRef>
              <c:f>Bills!$C$5:$M$5</c:f>
            </c:numRef>
          </c:val>
          <c:extLst>
            <c:ext xmlns:c16="http://schemas.microsoft.com/office/drawing/2014/chart" uri="{C3380CC4-5D6E-409C-BE32-E72D297353CC}">
              <c16:uniqueId val="{00000002-3EE4-4B8D-81E5-F847F44A5D57}"/>
            </c:ext>
          </c:extLst>
        </c:ser>
        <c:ser>
          <c:idx val="3"/>
          <c:order val="3"/>
          <c:tx>
            <c:strRef>
              <c:f>Bills!$B$6</c:f>
              <c:strCache>
                <c:ptCount val="1"/>
                <c:pt idx="0">
                  <c:v>Bills Drafted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Bills!$C$2:$M$2</c:f>
              <c:numCache>
                <c:formatCode>General</c:formatCode>
                <c:ptCount val="2"/>
                <c:pt idx="0">
                  <c:v>2018</c:v>
                </c:pt>
                <c:pt idx="1">
                  <c:v>2022</c:v>
                </c:pt>
              </c:numCache>
            </c:numRef>
          </c:cat>
          <c:val>
            <c:numRef>
              <c:f>Bills!$C$6:$M$6</c:f>
              <c:numCache>
                <c:formatCode>General</c:formatCode>
                <c:ptCount val="2"/>
                <c:pt idx="0">
                  <c:v>3618</c:v>
                </c:pt>
                <c:pt idx="1">
                  <c:v>2879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EE4-4B8D-81E5-F847F44A5D57}"/>
            </c:ext>
          </c:extLst>
        </c:ser>
        <c:ser>
          <c:idx val="4"/>
          <c:order val="4"/>
          <c:tx>
            <c:strRef>
              <c:f>Bills!$B$7</c:f>
              <c:strCache>
                <c:ptCount val="1"/>
                <c:pt idx="0">
                  <c:v>LRs not introduced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Bills!$C$2:$M$2</c:f>
              <c:numCache>
                <c:formatCode>General</c:formatCode>
                <c:ptCount val="2"/>
                <c:pt idx="0">
                  <c:v>2018</c:v>
                </c:pt>
                <c:pt idx="1">
                  <c:v>2022</c:v>
                </c:pt>
              </c:numCache>
            </c:numRef>
          </c:cat>
          <c:val>
            <c:numRef>
              <c:f>Bills!$C$7:$M$7</c:f>
            </c:numRef>
          </c:val>
          <c:extLst>
            <c:ext xmlns:c16="http://schemas.microsoft.com/office/drawing/2014/chart" uri="{C3380CC4-5D6E-409C-BE32-E72D297353CC}">
              <c16:uniqueId val="{00000004-3EE4-4B8D-81E5-F847F44A5D57}"/>
            </c:ext>
          </c:extLst>
        </c:ser>
        <c:ser>
          <c:idx val="5"/>
          <c:order val="5"/>
          <c:tx>
            <c:strRef>
              <c:f>Bills!$B$8</c:f>
              <c:strCache>
                <c:ptCount val="1"/>
                <c:pt idx="0">
                  <c:v>Bills  introduced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Bills!$C$2:$M$2</c:f>
              <c:numCache>
                <c:formatCode>General</c:formatCode>
                <c:ptCount val="2"/>
                <c:pt idx="0">
                  <c:v>2018</c:v>
                </c:pt>
                <c:pt idx="1">
                  <c:v>2022</c:v>
                </c:pt>
              </c:numCache>
            </c:numRef>
          </c:cat>
          <c:val>
            <c:numRef>
              <c:f>Bills!$C$8:$M$8</c:f>
            </c:numRef>
          </c:val>
          <c:extLst>
            <c:ext xmlns:c16="http://schemas.microsoft.com/office/drawing/2014/chart" uri="{C3380CC4-5D6E-409C-BE32-E72D297353CC}">
              <c16:uniqueId val="{00000005-3EE4-4B8D-81E5-F847F44A5D57}"/>
            </c:ext>
          </c:extLst>
        </c:ser>
        <c:ser>
          <c:idx val="6"/>
          <c:order val="6"/>
          <c:tx>
            <c:strRef>
              <c:f>Bills!$B$9</c:f>
              <c:strCache>
                <c:ptCount val="1"/>
                <c:pt idx="0">
                  <c:v>House bills introduced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Bills!$C$2:$M$2</c:f>
              <c:numCache>
                <c:formatCode>General</c:formatCode>
                <c:ptCount val="2"/>
                <c:pt idx="0">
                  <c:v>2018</c:v>
                </c:pt>
                <c:pt idx="1">
                  <c:v>2022</c:v>
                </c:pt>
              </c:numCache>
            </c:numRef>
          </c:cat>
          <c:val>
            <c:numRef>
              <c:f>Bills!$C$9:$M$9</c:f>
            </c:numRef>
          </c:val>
          <c:extLst>
            <c:ext xmlns:c16="http://schemas.microsoft.com/office/drawing/2014/chart" uri="{C3380CC4-5D6E-409C-BE32-E72D297353CC}">
              <c16:uniqueId val="{00000006-3EE4-4B8D-81E5-F847F44A5D57}"/>
            </c:ext>
          </c:extLst>
        </c:ser>
        <c:ser>
          <c:idx val="7"/>
          <c:order val="7"/>
          <c:tx>
            <c:strRef>
              <c:f>Bills!$B$10</c:f>
              <c:strCache>
                <c:ptCount val="1"/>
                <c:pt idx="0">
                  <c:v>Senate bills introduced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Bills!$C$2:$M$2</c:f>
              <c:numCache>
                <c:formatCode>General</c:formatCode>
                <c:ptCount val="2"/>
                <c:pt idx="0">
                  <c:v>2018</c:v>
                </c:pt>
                <c:pt idx="1">
                  <c:v>2022</c:v>
                </c:pt>
              </c:numCache>
            </c:numRef>
          </c:cat>
          <c:val>
            <c:numRef>
              <c:f>Bills!$C$10:$M$10</c:f>
            </c:numRef>
          </c:val>
          <c:extLst>
            <c:ext xmlns:c16="http://schemas.microsoft.com/office/drawing/2014/chart" uri="{C3380CC4-5D6E-409C-BE32-E72D297353CC}">
              <c16:uniqueId val="{00000007-3EE4-4B8D-81E5-F847F44A5D57}"/>
            </c:ext>
          </c:extLst>
        </c:ser>
        <c:ser>
          <c:idx val="8"/>
          <c:order val="8"/>
          <c:tx>
            <c:strRef>
              <c:f>Bills!$B$11</c:f>
              <c:strCache>
                <c:ptCount val="1"/>
                <c:pt idx="0">
                  <c:v>Bills Introduced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Bills!$C$2:$M$2</c:f>
              <c:numCache>
                <c:formatCode>General</c:formatCode>
                <c:ptCount val="2"/>
                <c:pt idx="0">
                  <c:v>2018</c:v>
                </c:pt>
                <c:pt idx="1">
                  <c:v>2022</c:v>
                </c:pt>
              </c:numCache>
            </c:numRef>
          </c:cat>
          <c:val>
            <c:numRef>
              <c:f>Bills!$C$11:$M$11</c:f>
              <c:numCache>
                <c:formatCode>General</c:formatCode>
                <c:ptCount val="2"/>
                <c:pt idx="0">
                  <c:v>3101</c:v>
                </c:pt>
                <c:pt idx="1">
                  <c:v>2498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EE4-4B8D-81E5-F847F44A5D57}"/>
            </c:ext>
          </c:extLst>
        </c:ser>
        <c:ser>
          <c:idx val="9"/>
          <c:order val="9"/>
          <c:tx>
            <c:strRef>
              <c:f>Bills!$B$12</c:f>
              <c:strCache>
                <c:ptCount val="1"/>
                <c:pt idx="0">
                  <c:v>House Joints Introduced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Bills!$C$2:$M$2</c:f>
              <c:numCache>
                <c:formatCode>General</c:formatCode>
                <c:ptCount val="2"/>
                <c:pt idx="0">
                  <c:v>2018</c:v>
                </c:pt>
                <c:pt idx="1">
                  <c:v>2022</c:v>
                </c:pt>
              </c:numCache>
            </c:numRef>
          </c:cat>
          <c:val>
            <c:numRef>
              <c:f>Bills!$C$12:$M$12</c:f>
            </c:numRef>
          </c:val>
          <c:extLst>
            <c:ext xmlns:c16="http://schemas.microsoft.com/office/drawing/2014/chart" uri="{C3380CC4-5D6E-409C-BE32-E72D297353CC}">
              <c16:uniqueId val="{00000009-3EE4-4B8D-81E5-F847F44A5D57}"/>
            </c:ext>
          </c:extLst>
        </c:ser>
        <c:ser>
          <c:idx val="10"/>
          <c:order val="10"/>
          <c:tx>
            <c:strRef>
              <c:f>Bills!$B$13</c:f>
              <c:strCache>
                <c:ptCount val="1"/>
                <c:pt idx="0">
                  <c:v>Senate Joints Introduced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Bills!$C$2:$M$2</c:f>
              <c:numCache>
                <c:formatCode>General</c:formatCode>
                <c:ptCount val="2"/>
                <c:pt idx="0">
                  <c:v>2018</c:v>
                </c:pt>
                <c:pt idx="1">
                  <c:v>2022</c:v>
                </c:pt>
              </c:numCache>
            </c:numRef>
          </c:cat>
          <c:val>
            <c:numRef>
              <c:f>Bills!$C$13:$M$13</c:f>
            </c:numRef>
          </c:val>
          <c:extLst>
            <c:ext xmlns:c16="http://schemas.microsoft.com/office/drawing/2014/chart" uri="{C3380CC4-5D6E-409C-BE32-E72D297353CC}">
              <c16:uniqueId val="{0000000A-3EE4-4B8D-81E5-F847F44A5D57}"/>
            </c:ext>
          </c:extLst>
        </c:ser>
        <c:ser>
          <c:idx val="11"/>
          <c:order val="11"/>
          <c:tx>
            <c:strRef>
              <c:f>Bills!$B$14</c:f>
              <c:strCache>
                <c:ptCount val="1"/>
                <c:pt idx="0">
                  <c:v>Total Joints Introduced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Bills!$C$2:$M$2</c:f>
              <c:numCache>
                <c:formatCode>General</c:formatCode>
                <c:ptCount val="2"/>
                <c:pt idx="0">
                  <c:v>2018</c:v>
                </c:pt>
                <c:pt idx="1">
                  <c:v>2022</c:v>
                </c:pt>
              </c:numCache>
            </c:numRef>
          </c:cat>
          <c:val>
            <c:numRef>
              <c:f>Bills!$C$14:$M$14</c:f>
            </c:numRef>
          </c:val>
          <c:extLst>
            <c:ext xmlns:c16="http://schemas.microsoft.com/office/drawing/2014/chart" uri="{C3380CC4-5D6E-409C-BE32-E72D297353CC}">
              <c16:uniqueId val="{0000000B-3EE4-4B8D-81E5-F847F44A5D57}"/>
            </c:ext>
          </c:extLst>
        </c:ser>
        <c:ser>
          <c:idx val="12"/>
          <c:order val="12"/>
          <c:tx>
            <c:strRef>
              <c:f>Bills!$B$15</c:f>
              <c:strCache>
                <c:ptCount val="1"/>
                <c:pt idx="0">
                  <c:v>House bills passed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numRef>
              <c:f>Bills!$C$2:$M$2</c:f>
              <c:numCache>
                <c:formatCode>General</c:formatCode>
                <c:ptCount val="2"/>
                <c:pt idx="0">
                  <c:v>2018</c:v>
                </c:pt>
                <c:pt idx="1">
                  <c:v>2022</c:v>
                </c:pt>
              </c:numCache>
            </c:numRef>
          </c:cat>
          <c:val>
            <c:numRef>
              <c:f>Bills!$C$15:$M$15</c:f>
            </c:numRef>
          </c:val>
          <c:extLst>
            <c:ext xmlns:c16="http://schemas.microsoft.com/office/drawing/2014/chart" uri="{C3380CC4-5D6E-409C-BE32-E72D297353CC}">
              <c16:uniqueId val="{0000000C-3EE4-4B8D-81E5-F847F44A5D57}"/>
            </c:ext>
          </c:extLst>
        </c:ser>
        <c:ser>
          <c:idx val="13"/>
          <c:order val="13"/>
          <c:tx>
            <c:strRef>
              <c:f>Bills!$B$16</c:f>
              <c:strCache>
                <c:ptCount val="1"/>
                <c:pt idx="0">
                  <c:v>Senate bills passed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numRef>
              <c:f>Bills!$C$2:$M$2</c:f>
              <c:numCache>
                <c:formatCode>General</c:formatCode>
                <c:ptCount val="2"/>
                <c:pt idx="0">
                  <c:v>2018</c:v>
                </c:pt>
                <c:pt idx="1">
                  <c:v>2022</c:v>
                </c:pt>
              </c:numCache>
            </c:numRef>
          </c:cat>
          <c:val>
            <c:numRef>
              <c:f>Bills!$C$16:$M$16</c:f>
            </c:numRef>
          </c:val>
          <c:extLst>
            <c:ext xmlns:c16="http://schemas.microsoft.com/office/drawing/2014/chart" uri="{C3380CC4-5D6E-409C-BE32-E72D297353CC}">
              <c16:uniqueId val="{0000000D-3EE4-4B8D-81E5-F847F44A5D57}"/>
            </c:ext>
          </c:extLst>
        </c:ser>
        <c:ser>
          <c:idx val="14"/>
          <c:order val="14"/>
          <c:tx>
            <c:strRef>
              <c:f>Bills!$B$17</c:f>
              <c:strCache>
                <c:ptCount val="1"/>
                <c:pt idx="0">
                  <c:v>Bills Passed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Bills!$C$2:$M$2</c:f>
              <c:numCache>
                <c:formatCode>General</c:formatCode>
                <c:ptCount val="2"/>
                <c:pt idx="0">
                  <c:v>2018</c:v>
                </c:pt>
                <c:pt idx="1">
                  <c:v>2022</c:v>
                </c:pt>
              </c:numCache>
            </c:numRef>
          </c:cat>
          <c:val>
            <c:numRef>
              <c:f>Bills!$C$17:$M$17</c:f>
              <c:numCache>
                <c:formatCode>General</c:formatCode>
                <c:ptCount val="2"/>
                <c:pt idx="0">
                  <c:v>889</c:v>
                </c:pt>
                <c:pt idx="1">
                  <c:v>829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EE4-4B8D-81E5-F847F44A5D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4659712"/>
        <c:axId val="364660104"/>
      </c:barChart>
      <c:catAx>
        <c:axId val="364659712"/>
        <c:scaling>
          <c:orientation val="minMax"/>
        </c:scaling>
        <c:delete val="0"/>
        <c:axPos val="b"/>
        <c:numFmt formatCode="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64660104"/>
        <c:crosses val="autoZero"/>
        <c:auto val="1"/>
        <c:lblAlgn val="ctr"/>
        <c:lblOffset val="100"/>
        <c:noMultiLvlLbl val="0"/>
      </c:catAx>
      <c:valAx>
        <c:axId val="364660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64659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C58-4756-9F5C-4A4D569A2B7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C58-4756-9F5C-4A4D569A2B7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3C58-4756-9F5C-4A4D569A2B7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3C58-4756-9F5C-4A4D569A2B7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3C58-4756-9F5C-4A4D569A2B76}"/>
              </c:ext>
            </c:extLst>
          </c:dPt>
          <c:dLbls>
            <c:dLbl>
              <c:idx val="0"/>
              <c:layout>
                <c:manualLayout>
                  <c:x val="-0.12121145013123359"/>
                  <c:y val="0.1976562500000000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C58-4756-9F5C-4A4D569A2B76}"/>
                </c:ext>
              </c:extLst>
            </c:dLbl>
            <c:dLbl>
              <c:idx val="1"/>
              <c:layout>
                <c:manualLayout>
                  <c:x val="-0.18990091863517061"/>
                  <c:y val="-0.1104734251968503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C58-4756-9F5C-4A4D569A2B76}"/>
                </c:ext>
              </c:extLst>
            </c:dLbl>
            <c:dLbl>
              <c:idx val="3"/>
              <c:layout>
                <c:manualLayout>
                  <c:x val="-2.7579560367454067E-2"/>
                  <c:y val="-4.1250000000000002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C58-4756-9F5C-4A4D569A2B76}"/>
                </c:ext>
              </c:extLst>
            </c:dLbl>
            <c:dLbl>
              <c:idx val="4"/>
              <c:layout>
                <c:manualLayout>
                  <c:x val="-0.10215387139107611"/>
                  <c:y val="-0.1108658956692913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C58-4756-9F5C-4A4D569A2B76}"/>
                </c:ext>
              </c:extLst>
            </c:dLbl>
            <c:dLbl>
              <c:idx val="5"/>
              <c:layout>
                <c:manualLayout>
                  <c:x val="0.23013549868766403"/>
                  <c:y val="4.528887795275590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C58-4756-9F5C-4A4D569A2B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Local Government</c:v>
                </c:pt>
                <c:pt idx="1">
                  <c:v>Entitlements</c:v>
                </c:pt>
                <c:pt idx="2">
                  <c:v>PAYGO Capital</c:v>
                </c:pt>
                <c:pt idx="3">
                  <c:v>Debt Service</c:v>
                </c:pt>
                <c:pt idx="4">
                  <c:v>Reserve Fund</c:v>
                </c:pt>
                <c:pt idx="5">
                  <c:v>State Agencies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0.17199999999999999</c:v>
                </c:pt>
                <c:pt idx="1">
                  <c:v>0.27200000000000002</c:v>
                </c:pt>
                <c:pt idx="2">
                  <c:v>8.7999999999999995E-2</c:v>
                </c:pt>
                <c:pt idx="3">
                  <c:v>3.1E-2</c:v>
                </c:pt>
                <c:pt idx="4">
                  <c:v>4.3999999999999997E-2</c:v>
                </c:pt>
                <c:pt idx="5">
                  <c:v>0.39300000000000002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58-4756-9F5C-4A4D569A2B7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154150870030128E-2"/>
          <c:y val="3.2844722769496792E-2"/>
          <c:w val="0.89424091085836488"/>
          <c:h val="0.86649714105042397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Sheet1!$D$4</c:f>
              <c:strCache>
                <c:ptCount val="1"/>
                <c:pt idx="0">
                  <c:v>Total Funds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4.6296296296296294E-3"/>
                  <c:y val="1.122413064357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A75-4EF1-BE8E-B7F5F862DAB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Sheet1!$E$2:$F$2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Sheet1!$E$4:$F$4</c:f>
              <c:numCache>
                <c:formatCode>0.00%</c:formatCode>
                <c:ptCount val="2"/>
                <c:pt idx="0">
                  <c:v>0.16400000000000001</c:v>
                </c:pt>
                <c:pt idx="1">
                  <c:v>-2.5999999999999999E-2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A75-4EF1-BE8E-B7F5F862DABC}"/>
            </c:ext>
          </c:extLst>
        </c:ser>
        <c:ser>
          <c:idx val="0"/>
          <c:order val="1"/>
          <c:tx>
            <c:strRef>
              <c:f>Sheet1!$D$3</c:f>
              <c:strCache>
                <c:ptCount val="1"/>
                <c:pt idx="0">
                  <c:v>General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Sheet1!$E$2:$F$2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Sheet1!$E$3:$F$3</c:f>
            </c:numRef>
          </c:val>
          <c:extLst>
            <c:ext xmlns:c16="http://schemas.microsoft.com/office/drawing/2014/chart" uri="{C3380CC4-5D6E-409C-BE32-E72D297353CC}">
              <c16:uniqueId val="{00000000-0A75-4EF1-BE8E-B7F5F862DABC}"/>
            </c:ext>
          </c:extLst>
        </c:ser>
        <c:ser>
          <c:idx val="1"/>
          <c:order val="2"/>
          <c:tx>
            <c:strRef>
              <c:f>Sheet1!$D$5</c:f>
              <c:strCache>
                <c:ptCount val="1"/>
                <c:pt idx="0">
                  <c:v>General Funds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1316741696017772E-16"/>
                  <c:y val="8.418097982683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A75-4EF1-BE8E-B7F5F862DAB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Sheet1!$E$2:$F$2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Sheet1!$E$5:$F$5</c:f>
              <c:numCache>
                <c:formatCode>0.00%</c:formatCode>
                <c:ptCount val="2"/>
                <c:pt idx="0">
                  <c:v>0.124</c:v>
                </c:pt>
                <c:pt idx="1">
                  <c:v>0.32600000000000001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75-4EF1-BE8E-B7F5F862DA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5"/>
        <c:overlap val="-64"/>
        <c:axId val="364660888"/>
        <c:axId val="364661280"/>
      </c:barChart>
      <c:catAx>
        <c:axId val="364660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64661280"/>
        <c:crosses val="autoZero"/>
        <c:auto val="1"/>
        <c:lblAlgn val="ctr"/>
        <c:lblOffset val="100"/>
        <c:noMultiLvlLbl val="0"/>
      </c:catAx>
      <c:valAx>
        <c:axId val="364661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64660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0487297578368747E-2"/>
          <c:y val="0.13448607511815719"/>
          <c:w val="0.8624216312583568"/>
          <c:h val="0.7695546781977670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Sources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CC0C-4AEB-AC6D-CAA0D99AF68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C0C-4AEB-AC6D-CAA0D99AF68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CC0C-4AEB-AC6D-CAA0D99AF68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C0C-4AEB-AC6D-CAA0D99AF68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CC0C-4AEB-AC6D-CAA0D99AF68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CC0C-4AEB-AC6D-CAA0D99AF68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C0C-4AEB-AC6D-CAA0D99AF681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CDA9249-31F6-4229-90C1-E9A4609192BB}" type="CATEGORYNAME">
                      <a:rPr lang="en-US" smtClean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r>
                      <a:rPr lang="en-US" baseline="0">
                        <a:solidFill>
                          <a:schemeClr val="bg1"/>
                        </a:solidFill>
                      </a:rPr>
                      <a:t> </a:t>
                    </a:r>
                    <a:fld id="{F033D62D-2215-439C-8024-C8DE9AFBCE31}" type="VALUE">
                      <a:rPr lang="en-US" baseline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endParaRPr lang="en-US" baseline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CC0C-4AEB-AC6D-CAA0D99AF68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2A4017BD-DAC5-4706-B66C-6890F3C35A3E}" type="CATEGORYNAME">
                      <a:rPr lang="en-US" smtClean="0">
                        <a:solidFill>
                          <a:schemeClr val="tx1"/>
                        </a:solidFill>
                      </a:rPr>
                      <a:pPr/>
                      <a:t>[CATEGORY NAME]</a:t>
                    </a:fld>
                    <a:endParaRPr lang="en-US" baseline="0">
                      <a:solidFill>
                        <a:schemeClr val="tx1"/>
                      </a:solidFill>
                    </a:endParaRPr>
                  </a:p>
                  <a:p>
                    <a:r>
                      <a:rPr lang="en-US" baseline="0">
                        <a:solidFill>
                          <a:schemeClr val="tx1"/>
                        </a:solidFill>
                      </a:rPr>
                      <a:t> $</a:t>
                    </a:r>
                    <a:fld id="{F4473639-E038-4BA2-B2BC-55A7996AE090}" type="VALUE">
                      <a:rPr lang="en-US" baseline="0" smtClean="0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 baseline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CC0C-4AEB-AC6D-CAA0D99AF68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B6F4924D-4764-4C35-9341-130609DD5934}" type="CATEGORYNAME">
                      <a:rPr lang="en-US" smtClean="0">
                        <a:solidFill>
                          <a:schemeClr val="tx1"/>
                        </a:solidFill>
                      </a:rPr>
                      <a:pPr/>
                      <a:t>[CATEGORY NAME]</a:t>
                    </a:fld>
                    <a:endParaRPr lang="en-US" dirty="0">
                      <a:solidFill>
                        <a:schemeClr val="tx1"/>
                      </a:solidFill>
                    </a:endParaRPr>
                  </a:p>
                  <a:p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 $</a:t>
                    </a:r>
                    <a:fld id="{4FAED4E0-FDC5-416C-A744-47E63423CAA6}" type="VALUE">
                      <a:rPr lang="en-US" baseline="0" smtClean="0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CC0C-4AEB-AC6D-CAA0D99AF68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D30A54BB-7FEA-445D-929B-98B886B53D52}" type="CATEGORYNAME">
                      <a:rPr lang="en-US" smtClean="0">
                        <a:solidFill>
                          <a:schemeClr val="tx1"/>
                        </a:solidFill>
                      </a:rPr>
                      <a:pPr/>
                      <a:t>[CATEGORY NAME]</a:t>
                    </a:fld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 $</a:t>
                    </a:r>
                    <a:fld id="{E27D91DF-C3E6-44A8-B72F-AE79A07CD6B4}" type="VALUE">
                      <a:rPr lang="en-US" baseline="0" smtClean="0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C0C-4AEB-AC6D-CAA0D99AF681}"/>
                </c:ext>
              </c:extLst>
            </c:dLbl>
            <c:dLbl>
              <c:idx val="4"/>
              <c:layout>
                <c:manualLayout>
                  <c:x val="-0.16076041202396871"/>
                  <c:y val="-0.2029170366615900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EAC36F5-C586-4D0E-834D-E309995C51A3}" type="CATEGORYNAME">
                      <a:rPr lang="en-US" smtClean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>
                        <a:solidFill>
                          <a:schemeClr val="bg1"/>
                        </a:solidFill>
                      </a:rPr>
                      <a:t> $2,058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CC0C-4AEB-AC6D-CAA0D99AF681}"/>
                </c:ext>
              </c:extLst>
            </c:dLbl>
            <c:dLbl>
              <c:idx val="5"/>
              <c:layout>
                <c:manualLayout>
                  <c:x val="0.20699772198286531"/>
                  <c:y val="-0.176859598719653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1954AEC-0157-4689-8DD3-DBCD970A8008}" type="CATEGORYNAME">
                      <a:rPr lang="en-US" smtClean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>
                        <a:solidFill>
                          <a:schemeClr val="bg1"/>
                        </a:solidFill>
                      </a:rPr>
                      <a:t> $1,833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CC0C-4AEB-AC6D-CAA0D99AF681}"/>
                </c:ext>
              </c:extLst>
            </c:dLbl>
            <c:dLbl>
              <c:idx val="6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3E196E7-0224-4F73-9134-0F9C32C788F6}" type="CATEGORYNAME">
                      <a:rPr lang="en-US" smtClean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>
                        <a:solidFill>
                          <a:schemeClr val="bg1"/>
                        </a:solidFill>
                      </a:rPr>
                      <a:t> $1,880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C0C-4AEB-AC6D-CAA0D99AF6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GO Bonds</c:v>
                </c:pt>
                <c:pt idx="1">
                  <c:v>Academic Revenue Bonds</c:v>
                </c:pt>
                <c:pt idx="2">
                  <c:v>Built to Learn Bonds</c:v>
                </c:pt>
                <c:pt idx="3">
                  <c:v>Bond Premium</c:v>
                </c:pt>
                <c:pt idx="4">
                  <c:v>General Funds</c:v>
                </c:pt>
                <c:pt idx="5">
                  <c:v>Special Funds</c:v>
                </c:pt>
                <c:pt idx="6">
                  <c:v>Federal Funds</c:v>
                </c:pt>
              </c:strCache>
            </c:strRef>
          </c:cat>
          <c:val>
            <c:numRef>
              <c:f>Sheet1!$B$2:$B$8</c:f>
              <c:numCache>
                <c:formatCode>#,##0</c:formatCode>
                <c:ptCount val="7"/>
                <c:pt idx="0">
                  <c:v>1219</c:v>
                </c:pt>
                <c:pt idx="1">
                  <c:v>30</c:v>
                </c:pt>
                <c:pt idx="2" formatCode="General">
                  <c:v>480</c:v>
                </c:pt>
                <c:pt idx="3" formatCode="General">
                  <c:v>260</c:v>
                </c:pt>
                <c:pt idx="4" formatCode="General">
                  <c:v>2058</c:v>
                </c:pt>
                <c:pt idx="5" formatCode="General">
                  <c:v>1833</c:v>
                </c:pt>
                <c:pt idx="6" formatCode="General">
                  <c:v>1880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0C-4AEB-AC6D-CAA0D99AF6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7091071163274409E-2"/>
          <c:y val="0.11764987915279025"/>
          <c:w val="0.88128955578665891"/>
          <c:h val="0.7863908741631340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Uses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8C1A-4B61-910D-5821DB940DF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C1A-4B61-910D-5821DB940DF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8C1A-4B61-910D-5821DB940DF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8C1A-4B61-910D-5821DB940DF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C1A-4B61-910D-5821DB940DF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C1A-4B61-910D-5821DB940DF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8C1A-4B61-910D-5821DB940DF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8C1A-4B61-910D-5821DB940DF7}"/>
              </c:ext>
            </c:extLst>
          </c:dPt>
          <c:dLbls>
            <c:dLbl>
              <c:idx val="0"/>
              <c:layout>
                <c:manualLayout>
                  <c:x val="-9.4339622641509441E-2"/>
                  <c:y val="6.884921507312366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831CCF0-103F-45B1-AC16-DC48B4A9B8A0}" type="CATEGORYNAME">
                      <a:rPr lang="en-US" smtClean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endParaRPr lang="en-US" baseline="0" dirty="0">
                      <a:solidFill>
                        <a:schemeClr val="bg1"/>
                      </a:solidFill>
                    </a:endParaRPr>
                  </a:p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r>
                      <a:rPr lang="en-US" baseline="0" dirty="0">
                        <a:solidFill>
                          <a:schemeClr val="bg1"/>
                        </a:solidFill>
                      </a:rPr>
                      <a:t>$</a:t>
                    </a:r>
                    <a:fld id="{9955D2D2-9F83-46DC-8A8D-E20B8CE7E837}" type="VALUE">
                      <a:rPr lang="en-US" baseline="0" smtClean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endParaRPr lang="en-US" baseline="0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188679245283018"/>
                      <c:h val="9.049455331384724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8C1A-4B61-910D-5821DB940DF7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76872FA-E774-4547-8F29-F60B0E4777B9}" type="CATEGORYNAME">
                      <a:rPr lang="en-US" smtClean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r>
                      <a:rPr lang="en-US" baseline="0">
                        <a:solidFill>
                          <a:schemeClr val="bg1"/>
                        </a:solidFill>
                      </a:rPr>
                      <a:t> $</a:t>
                    </a:r>
                    <a:fld id="{487E0F51-9B2D-41F5-9862-3EC7117108BD}" type="VALUE">
                      <a:rPr lang="en-US" baseline="0" smtClean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endParaRPr lang="en-US" baseline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8C1A-4B61-910D-5821DB940DF7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chemeClr val="tx1"/>
                        </a:solidFill>
                      </a:rPr>
                      <a:t>Housing/</a:t>
                    </a:r>
                  </a:p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Community Development $</a:t>
                    </a:r>
                    <a:fld id="{6CDFDA35-4833-42A1-A967-20C4C5B55766}" type="VALUE">
                      <a:rPr lang="en-US" baseline="0" smtClean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594339622641512"/>
                      <c:h val="0.1704664841493401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8C1A-4B61-910D-5821DB940DF7}"/>
                </c:ext>
              </c:extLst>
            </c:dLbl>
            <c:dLbl>
              <c:idx val="3"/>
              <c:layout>
                <c:manualLayout>
                  <c:x val="9.1144208389046001E-3"/>
                  <c:y val="-5.7384472652561381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F7C8B32-02B0-45F8-8C0F-6879C737B823}" type="CATEGORYNAME">
                      <a:rPr lang="en-US" smtClean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 $</a:t>
                    </a:r>
                    <a:fld id="{EDB6F0EA-67C7-4D96-BDC9-739EC3761CAB}" type="VALUE">
                      <a:rPr lang="en-US" baseline="0" smtClean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8C1A-4B61-910D-5821DB940DF7}"/>
                </c:ext>
              </c:extLst>
            </c:dLbl>
            <c:dLbl>
              <c:idx val="4"/>
              <c:layout>
                <c:manualLayout>
                  <c:x val="-2.9975486554746696E-2"/>
                  <c:y val="-4.131032445470710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DAE392E-1188-4685-81E5-F734B8C6BC8D}" type="CATEGORYNAME">
                      <a:rPr lang="en-US" smtClean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[CATEGORY NAME]</a:t>
                    </a:fld>
                    <a:endParaRPr lang="en-US" baseline="0" dirty="0">
                      <a:solidFill>
                        <a:schemeClr val="tx1"/>
                      </a:solidFill>
                    </a:endParaRPr>
                  </a:p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 $</a:t>
                    </a:r>
                    <a:fld id="{A4FBA8B4-4582-4650-A955-0E2C43E03C31}" type="VALUE">
                      <a:rPr lang="en-US" baseline="0" smtClean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921383647798742"/>
                      <c:h val="9.049455331384724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8C1A-4B61-910D-5821DB940DF7}"/>
                </c:ext>
              </c:extLst>
            </c:dLbl>
            <c:dLbl>
              <c:idx val="5"/>
              <c:layout>
                <c:manualLayout>
                  <c:x val="9.4339622641509441E-2"/>
                  <c:y val="-0.1175473595343134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92913BA-B55E-401D-9712-9E5074F62460}" type="CATEGORYNAME">
                      <a:rPr lang="en-US" smtClean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endParaRPr lang="en-US" dirty="0">
                      <a:solidFill>
                        <a:schemeClr val="bg1"/>
                      </a:solidFill>
                    </a:endParaRPr>
                  </a:p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r>
                      <a:rPr lang="en-US" baseline="0" dirty="0">
                        <a:solidFill>
                          <a:schemeClr val="bg1"/>
                        </a:solidFill>
                      </a:rPr>
                      <a:t> $1,038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503144654088049"/>
                      <c:h val="9.049455331384724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8C1A-4B61-910D-5821DB940DF7}"/>
                </c:ext>
              </c:extLst>
            </c:dLbl>
            <c:dLbl>
              <c:idx val="6"/>
              <c:layout>
                <c:manualLayout>
                  <c:x val="0.20661169712276528"/>
                  <c:y val="9.330279544927787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F177E42-5FC5-4406-811E-4DD4394AF75D}" type="CATEGORYNAME">
                      <a:rPr lang="en-US" smtClean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endParaRPr lang="en-US" baseline="0" dirty="0">
                      <a:solidFill>
                        <a:schemeClr val="bg1"/>
                      </a:solidFill>
                    </a:endParaRPr>
                  </a:p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r>
                      <a:rPr lang="en-US" baseline="0" dirty="0">
                        <a:solidFill>
                          <a:schemeClr val="bg1"/>
                        </a:solidFill>
                      </a:rPr>
                      <a:t> $1,257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8C1A-4B61-910D-5821DB940DF7}"/>
                </c:ext>
              </c:extLst>
            </c:dLbl>
            <c:dLbl>
              <c:idx val="7"/>
              <c:layout>
                <c:manualLayout>
                  <c:x val="0.12372653889961863"/>
                  <c:y val="0.1536199036536533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7DF6490-2252-4C85-B9BF-EB141E09EAFF}" type="CATEGORYNAME">
                      <a:rPr lang="en-US" smtClean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>
                        <a:solidFill>
                          <a:schemeClr val="bg1"/>
                        </a:solidFill>
                      </a:rPr>
                      <a:t> $1,257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8C1A-4B61-910D-5821DB940DF7}"/>
                </c:ext>
              </c:extLst>
            </c:dLbl>
            <c:dLbl>
              <c:idx val="8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FDC8B74-2733-494C-A511-1FAF0E817683}" type="CATEGORYNAME">
                      <a:rPr lang="en-US" smtClean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>
                        <a:solidFill>
                          <a:schemeClr val="bg1"/>
                        </a:solidFill>
                      </a:rPr>
                      <a:t> $</a:t>
                    </a:r>
                    <a:fld id="{D0A0153A-8239-4C28-A55A-A35D20AC0E9C}" type="VALUE">
                      <a:rPr lang="en-US" baseline="0" smtClean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endParaRPr lang="en-US" baseline="0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C1A-4B61-910D-5821DB940D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Transportation</c:v>
                </c:pt>
                <c:pt idx="1">
                  <c:v>Local Projects</c:v>
                </c:pt>
                <c:pt idx="2">
                  <c:v>Housing/Community Development</c:v>
                </c:pt>
                <c:pt idx="3">
                  <c:v>State Facilities</c:v>
                </c:pt>
                <c:pt idx="4">
                  <c:v>Other</c:v>
                </c:pt>
                <c:pt idx="5">
                  <c:v>Environment</c:v>
                </c:pt>
                <c:pt idx="6">
                  <c:v>Education</c:v>
                </c:pt>
                <c:pt idx="7">
                  <c:v>Higher Education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 formatCode="#,##0">
                  <c:v>2786</c:v>
                </c:pt>
                <c:pt idx="1">
                  <c:v>728</c:v>
                </c:pt>
                <c:pt idx="2">
                  <c:v>605</c:v>
                </c:pt>
                <c:pt idx="3">
                  <c:v>370</c:v>
                </c:pt>
                <c:pt idx="4">
                  <c:v>227</c:v>
                </c:pt>
                <c:pt idx="5">
                  <c:v>1038</c:v>
                </c:pt>
                <c:pt idx="6">
                  <c:v>1257</c:v>
                </c:pt>
                <c:pt idx="7">
                  <c:v>747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1A-4B61-910D-5821DB940D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Cash Balance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 formatCode="#,##0">
                  <c:v>4634</c:v>
                </c:pt>
                <c:pt idx="1">
                  <c:v>219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26-402C-9CF4-0A7E11B647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20202335"/>
        <c:axId val="1620208575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Structural Balance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accent2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cat>
            <c:numRef>
              <c:f>Sheet1!$A$2:$A$7</c:f>
              <c:numCache>
                <c:formatCode>General</c:formatCode>
                <c:ptCount val="6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2050</c:v>
                </c:pt>
                <c:pt idx="1">
                  <c:v>276</c:v>
                </c:pt>
                <c:pt idx="2">
                  <c:v>514</c:v>
                </c:pt>
                <c:pt idx="3">
                  <c:v>697</c:v>
                </c:pt>
                <c:pt idx="4">
                  <c:v>587</c:v>
                </c:pt>
                <c:pt idx="5">
                  <c:v>740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226-402C-9CF4-0A7E11B647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20202335"/>
        <c:axId val="1620208575"/>
      </c:lineChart>
      <c:catAx>
        <c:axId val="1620202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0208575"/>
        <c:crosses val="autoZero"/>
        <c:auto val="1"/>
        <c:lblAlgn val="ctr"/>
        <c:lblOffset val="100"/>
        <c:noMultiLvlLbl val="0"/>
      </c:catAx>
      <c:valAx>
        <c:axId val="16202085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0202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DEFE731-7A30-4707-8DB4-7FC40DAE59D2}" type="datetimeFigureOut">
              <a:rPr lang="en-US" smtClean="0"/>
              <a:pPr/>
              <a:t>4/27/2022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28391AC-A2E4-4083-9D83-D3198089E4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80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57600" y="5791200"/>
            <a:ext cx="1828800" cy="381000"/>
          </a:xfrm>
        </p:spPr>
        <p:txBody>
          <a:bodyPr anchor="ctr">
            <a:normAutofit/>
          </a:bodyPr>
          <a:lstStyle>
            <a:lvl1pPr>
              <a:defRPr sz="1600"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Insert 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fld id="{53C8E886-A974-4B68-8779-8CF2C88B6180}" type="datetimeFigureOut">
              <a:rPr lang="en-US" smtClean="0"/>
              <a:pPr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19800" y="6356350"/>
            <a:ext cx="2895600" cy="365125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fld id="{4FDBA3DA-CA3C-459F-90E2-7F5D68AC75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85800" y="381000"/>
            <a:ext cx="7772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667000" y="4960203"/>
            <a:ext cx="3810000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Department of Legislative Services</a:t>
            </a:r>
            <a:br>
              <a:rPr lang="en-US" sz="1600" b="1" dirty="0">
                <a:latin typeface="Arial" pitchFamily="34" charset="0"/>
                <a:cs typeface="Arial" pitchFamily="34" charset="0"/>
              </a:rPr>
            </a:br>
            <a:r>
              <a:rPr lang="en-US" sz="1600" b="1" dirty="0">
                <a:latin typeface="Arial" pitchFamily="34" charset="0"/>
                <a:cs typeface="Arial" pitchFamily="34" charset="0"/>
              </a:rPr>
              <a:t>Office of Policy Analysis</a:t>
            </a:r>
            <a:br>
              <a:rPr lang="en-US" sz="1600" b="1" dirty="0">
                <a:latin typeface="Arial" pitchFamily="34" charset="0"/>
                <a:cs typeface="Arial" pitchFamily="34" charset="0"/>
              </a:rPr>
            </a:br>
            <a:r>
              <a:rPr lang="en-US" sz="1600" b="1" dirty="0">
                <a:latin typeface="Arial" pitchFamily="34" charset="0"/>
                <a:cs typeface="Arial" pitchFamily="34" charset="0"/>
              </a:rPr>
              <a:t>Annapolis, Maryland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3C8E886-A974-4B68-8779-8CF2C88B6180}" type="datetimeFigureOut">
              <a:rPr lang="en-US" smtClean="0"/>
              <a:pPr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FDBA3DA-CA3C-459F-90E2-7F5D68AC7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3C8E886-A974-4B68-8779-8CF2C88B6180}" type="datetimeFigureOut">
              <a:rPr lang="en-US" smtClean="0"/>
              <a:pPr/>
              <a:t>4/25/2022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/>
          <a:lstStyle>
            <a:lvl1pPr>
              <a:defRPr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FDBA3DA-CA3C-459F-90E2-7F5D68AC7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3C8E886-A974-4B68-8779-8CF2C88B6180}" type="datetimeFigureOut">
              <a:rPr lang="en-US" smtClean="0"/>
              <a:pPr/>
              <a:t>4/25/2022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/>
          <a:lstStyle>
            <a:lvl1pPr>
              <a:defRPr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FDBA3DA-CA3C-459F-90E2-7F5D68AC7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3C8E886-A974-4B68-8779-8CF2C88B6180}" type="datetimeFigureOut">
              <a:rPr lang="en-US" smtClean="0"/>
              <a:pPr/>
              <a:t>4/25/2022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/>
          <a:lstStyle>
            <a:lvl1pPr>
              <a:defRPr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FDBA3DA-CA3C-459F-90E2-7F5D68AC7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O NOT 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6C7C508-EC13-4B32-9CAA-769194B2BD29}" type="datetimeFigureOut">
              <a:rPr lang="en-US" smtClean="0"/>
              <a:pPr/>
              <a:t>4/25/2022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16752" y="6356350"/>
            <a:ext cx="2895600" cy="365125"/>
          </a:xfrm>
        </p:spPr>
        <p:txBody>
          <a:bodyPr/>
          <a:lstStyle>
            <a:lvl1pPr>
              <a:defRPr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/>
          <a:lstStyle>
            <a:lvl1pPr algn="ctr">
              <a:defRPr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C770E13-317B-4BA2-A2D0-BA7CC45230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524000" y="1143000"/>
            <a:ext cx="6096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DO NOT USE FOR BLANK SLIDE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C508-EC13-4B32-9CAA-769194B2BD29}" type="datetimeFigureOut">
              <a:rPr lang="en-US" smtClean="0"/>
              <a:pPr/>
              <a:t>4/25/2022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C770E13-317B-4BA2-A2D0-BA7CC4523032}" type="slidenum">
              <a:rPr lang="en-US" smtClean="0"/>
              <a:pPr algn="ct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512064"/>
            <a:ext cx="7772400" cy="786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3C8E886-A974-4B68-8779-8CF2C88B6180}" type="datetimeFigureOut">
              <a:rPr lang="en-US" smtClean="0"/>
              <a:pPr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16752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FDBA3DA-CA3C-459F-90E2-7F5D68AC75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85800" y="1447800"/>
            <a:ext cx="7772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1313" indent="-341313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255713" indent="-341313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828800" indent="-4572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170113" indent="-341313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6C7C508-EC13-4B32-9CAA-769194B2BD29}" type="datetimeFigureOut">
              <a:rPr lang="en-US" smtClean="0"/>
              <a:pPr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16752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/>
            <a:fld id="{1C770E13-317B-4BA2-A2D0-BA7CC4523032}" type="slidenum">
              <a:rPr lang="en-US" smtClean="0"/>
              <a:pPr algn="ct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255713" indent="-341313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828800" indent="-4572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170113" indent="-341313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April 29, 2022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533400"/>
            <a:ext cx="7772400" cy="786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000" b="1" baseline="0"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2022 Session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Review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2209799"/>
            <a:ext cx="6553200" cy="17373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2000" b="1" baseline="0"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Presentation to the</a:t>
            </a:r>
            <a:b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Maryland Government Finance </a:t>
            </a:r>
            <a:r>
              <a:rPr kumimoji="0" lang="en-US" sz="20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Officers Association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Aid to Local Governments</a:t>
            </a:r>
            <a:br>
              <a:rPr lang="en-US" dirty="0"/>
            </a:br>
            <a:r>
              <a:rPr lang="en-US" sz="2000" dirty="0"/>
              <a:t>($ in Millions)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286846"/>
              </p:ext>
            </p:extLst>
          </p:nvPr>
        </p:nvGraphicFramePr>
        <p:xfrm>
          <a:off x="990600" y="1828800"/>
          <a:ext cx="7086601" cy="3886203"/>
        </p:xfrm>
        <a:graphic>
          <a:graphicData uri="http://schemas.openxmlformats.org/drawingml/2006/table">
            <a:tbl>
              <a:tblPr/>
              <a:tblGrid>
                <a:gridCol w="2134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5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16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96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49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7095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92" marR="8692" marT="8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2022</a:t>
                      </a:r>
                    </a:p>
                  </a:txBody>
                  <a:tcPr marL="8692" marR="8692" marT="8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2023</a:t>
                      </a:r>
                    </a:p>
                  </a:txBody>
                  <a:tcPr marL="8692" marR="8692" marT="8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Difference</a:t>
                      </a:r>
                    </a:p>
                  </a:txBody>
                  <a:tcPr marL="8692" marR="8692" marT="8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% </a:t>
                      </a:r>
                    </a:p>
                    <a:p>
                      <a:pPr algn="ctr" fontAlgn="b"/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Difference</a:t>
                      </a:r>
                    </a:p>
                  </a:txBody>
                  <a:tcPr marL="8692" marR="8692" marT="8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2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Public Schools</a:t>
                      </a:r>
                    </a:p>
                  </a:txBody>
                  <a:tcPr marL="8692" marR="8692" marT="8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$6,754 </a:t>
                      </a:r>
                    </a:p>
                  </a:txBody>
                  <a:tcPr marL="8692" marR="8692" marT="8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$7,210 </a:t>
                      </a:r>
                    </a:p>
                  </a:txBody>
                  <a:tcPr marL="8692" marR="8692" marT="8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$456 </a:t>
                      </a:r>
                    </a:p>
                  </a:txBody>
                  <a:tcPr marL="8692" marR="8692" marT="8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6.7%</a:t>
                      </a:r>
                    </a:p>
                  </a:txBody>
                  <a:tcPr marL="8692" marR="8692" marT="8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4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Libraries</a:t>
                      </a:r>
                    </a:p>
                  </a:txBody>
                  <a:tcPr marL="8692" marR="8692" marT="8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64 </a:t>
                      </a:r>
                    </a:p>
                  </a:txBody>
                  <a:tcPr marL="8692" marR="8692" marT="8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69 </a:t>
                      </a:r>
                    </a:p>
                  </a:txBody>
                  <a:tcPr marL="8692" marR="8692" marT="8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 </a:t>
                      </a:r>
                    </a:p>
                  </a:txBody>
                  <a:tcPr marL="8692" marR="8692" marT="8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6.5%</a:t>
                      </a:r>
                    </a:p>
                  </a:txBody>
                  <a:tcPr marL="8692" marR="8692" marT="8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4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Community Colleges</a:t>
                      </a:r>
                    </a:p>
                  </a:txBody>
                  <a:tcPr marL="8692" marR="8692" marT="8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326 </a:t>
                      </a:r>
                    </a:p>
                  </a:txBody>
                  <a:tcPr marL="8692" marR="8692" marT="8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390 </a:t>
                      </a:r>
                    </a:p>
                  </a:txBody>
                  <a:tcPr marL="8692" marR="8692" marT="8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65 </a:t>
                      </a:r>
                    </a:p>
                  </a:txBody>
                  <a:tcPr marL="8692" marR="8692" marT="8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19.9%</a:t>
                      </a:r>
                    </a:p>
                  </a:txBody>
                  <a:tcPr marL="8692" marR="8692" marT="8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4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Health</a:t>
                      </a:r>
                    </a:p>
                  </a:txBody>
                  <a:tcPr marL="8692" marR="8692" marT="8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74 </a:t>
                      </a:r>
                    </a:p>
                  </a:txBody>
                  <a:tcPr marL="8692" marR="8692" marT="8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75 </a:t>
                      </a:r>
                    </a:p>
                  </a:txBody>
                  <a:tcPr marL="8692" marR="8692" marT="8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</a:p>
                  </a:txBody>
                  <a:tcPr marL="8692" marR="8692" marT="8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1.4%</a:t>
                      </a:r>
                    </a:p>
                  </a:txBody>
                  <a:tcPr marL="8692" marR="8692" marT="8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4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County/Municipal</a:t>
                      </a:r>
                    </a:p>
                  </a:txBody>
                  <a:tcPr marL="8692" marR="8692" marT="8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783 </a:t>
                      </a:r>
                    </a:p>
                  </a:txBody>
                  <a:tcPr marL="8692" marR="8692" marT="8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866 </a:t>
                      </a:r>
                    </a:p>
                  </a:txBody>
                  <a:tcPr marL="8692" marR="8692" marT="8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83 </a:t>
                      </a:r>
                    </a:p>
                  </a:txBody>
                  <a:tcPr marL="8692" marR="8692" marT="8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10.6%</a:t>
                      </a:r>
                    </a:p>
                  </a:txBody>
                  <a:tcPr marL="8692" marR="8692" marT="8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805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Subtotal – Direct Aid</a:t>
                      </a:r>
                    </a:p>
                  </a:txBody>
                  <a:tcPr marL="8692" marR="8692" marT="8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$8,001 </a:t>
                      </a:r>
                    </a:p>
                  </a:txBody>
                  <a:tcPr marL="8692" marR="8692" marT="8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$8,610 </a:t>
                      </a:r>
                    </a:p>
                  </a:txBody>
                  <a:tcPr marL="8692" marR="8692" marT="8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$608 </a:t>
                      </a:r>
                    </a:p>
                  </a:txBody>
                  <a:tcPr marL="8692" marR="8692" marT="8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7.6%</a:t>
                      </a:r>
                    </a:p>
                  </a:txBody>
                  <a:tcPr marL="8692" marR="8692" marT="8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34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Retirement Payments</a:t>
                      </a:r>
                    </a:p>
                  </a:txBody>
                  <a:tcPr marL="8692" marR="8692" marT="8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845 </a:t>
                      </a:r>
                    </a:p>
                  </a:txBody>
                  <a:tcPr marL="8692" marR="8692" marT="8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790 </a:t>
                      </a:r>
                    </a:p>
                  </a:txBody>
                  <a:tcPr marL="8692" marR="8692" marT="8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-55 </a:t>
                      </a:r>
                    </a:p>
                  </a:txBody>
                  <a:tcPr marL="8692" marR="8692" marT="8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-6.5%</a:t>
                      </a:r>
                    </a:p>
                  </a:txBody>
                  <a:tcPr marL="8692" marR="8692" marT="8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540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</a:p>
                  </a:txBody>
                  <a:tcPr marL="8692" marR="8692" marT="8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$8,847 </a:t>
                      </a:r>
                    </a:p>
                  </a:txBody>
                  <a:tcPr marL="8692" marR="8692" marT="8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$9,400 </a:t>
                      </a:r>
                    </a:p>
                  </a:txBody>
                  <a:tcPr marL="8692" marR="8692" marT="8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$553 </a:t>
                      </a:r>
                    </a:p>
                  </a:txBody>
                  <a:tcPr marL="8692" marR="8692" marT="8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6.3%</a:t>
                      </a:r>
                    </a:p>
                  </a:txBody>
                  <a:tcPr marL="8692" marR="8692" marT="8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BA3DA-CA3C-459F-90E2-7F5D68AC7595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Fiscal 2023 Capital Budget Provides Historic Levels of Spending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F897BCCB-39E9-4611-8E56-CB78A0D472F1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60100127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72523FD7-C64B-418F-908F-038CB093CAD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95613202"/>
              </p:ext>
            </p:extLst>
          </p:nvPr>
        </p:nvGraphicFramePr>
        <p:xfrm>
          <a:off x="4648200" y="1600200"/>
          <a:ext cx="4038600" cy="4745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0C4F5F84-D9C5-407A-8BFA-EC528A87EA13}"/>
              </a:ext>
            </a:extLst>
          </p:cNvPr>
          <p:cNvSpPr txBox="1"/>
          <p:nvPr/>
        </p:nvSpPr>
        <p:spPr>
          <a:xfrm>
            <a:off x="3352800" y="6126163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$ in Millions</a:t>
            </a:r>
          </a:p>
        </p:txBody>
      </p:sp>
    </p:spTree>
    <p:extLst>
      <p:ext uri="{BB962C8B-B14F-4D97-AF65-F5344CB8AC3E}">
        <p14:creationId xmlns:p14="http://schemas.microsoft.com/office/powerpoint/2010/main" val="1170093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General Fund Outlook</a:t>
            </a:r>
            <a:br>
              <a:rPr lang="en-US" dirty="0"/>
            </a:br>
            <a:r>
              <a:rPr lang="en-US" sz="2000" dirty="0"/>
              <a:t>($ in Millions)</a:t>
            </a:r>
            <a:endParaRPr lang="en-US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D856886D-051E-4FB9-9269-4B1E8B3DDB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660349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36903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2064"/>
            <a:ext cx="7924800" cy="786384"/>
          </a:xfrm>
        </p:spPr>
        <p:txBody>
          <a:bodyPr>
            <a:normAutofit fontScale="90000"/>
          </a:bodyPr>
          <a:lstStyle/>
          <a:p>
            <a:r>
              <a:rPr lang="en-US" dirty="0"/>
              <a:t>Controlled Spending Reverses Structural Story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283334"/>
              </p:ext>
            </p:extLst>
          </p:nvPr>
        </p:nvGraphicFramePr>
        <p:xfrm>
          <a:off x="685800" y="3934495"/>
          <a:ext cx="7772400" cy="2858682"/>
        </p:xfrm>
        <a:graphic>
          <a:graphicData uri="http://schemas.openxmlformats.org/drawingml/2006/table">
            <a:tbl>
              <a:tblPr/>
              <a:tblGrid>
                <a:gridCol w="55307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16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90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Forecast  Annual Increase  FY 23-27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54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Operating Spending</a:t>
                      </a:r>
                    </a:p>
                  </a:txBody>
                  <a:tcPr marL="228600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8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Ongoing Revenues</a:t>
                      </a:r>
                    </a:p>
                  </a:txBody>
                  <a:tcPr marL="228600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176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3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Average Annual % Change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176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194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Structural Impact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$464 Million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1945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4889473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AFA95DF-56C1-4A55-8D42-67676B1D1A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793232"/>
              </p:ext>
            </p:extLst>
          </p:nvPr>
        </p:nvGraphicFramePr>
        <p:xfrm>
          <a:off x="685800" y="1524001"/>
          <a:ext cx="7772400" cy="2601125"/>
        </p:xfrm>
        <a:graphic>
          <a:graphicData uri="http://schemas.openxmlformats.org/drawingml/2006/table">
            <a:tbl>
              <a:tblPr/>
              <a:tblGrid>
                <a:gridCol w="55307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16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374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Forecast  Annual Increase  FY 19-23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69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Operating Spending</a:t>
                      </a:r>
                    </a:p>
                  </a:txBody>
                  <a:tcPr marL="228600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10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Ongoing Revenues</a:t>
                      </a:r>
                    </a:p>
                  </a:txBody>
                  <a:tcPr marL="228600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004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00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Average Annual % Change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-128.0%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004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0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Structural Impact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-$1,877 Million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023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48894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3149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Drivers of Spending Growth in Future Budgets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200" dirty="0"/>
          </a:p>
          <a:p>
            <a:r>
              <a:rPr lang="en-US" sz="2300" dirty="0"/>
              <a:t>Employee compensation (COLAs and merit increases, bonus programs, etc.)</a:t>
            </a:r>
          </a:p>
          <a:p>
            <a:pPr marL="0" indent="0">
              <a:buNone/>
            </a:pPr>
            <a:endParaRPr lang="en-US" sz="2300" dirty="0"/>
          </a:p>
          <a:p>
            <a:r>
              <a:rPr lang="en-US" sz="2300" dirty="0"/>
              <a:t>Medicaid and other entitlements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sz="2300" dirty="0"/>
              <a:t>Developmental Disabilities</a:t>
            </a:r>
          </a:p>
          <a:p>
            <a:endParaRPr lang="en-US" sz="1200" dirty="0"/>
          </a:p>
          <a:p>
            <a:r>
              <a:rPr lang="en-US" sz="2300" dirty="0"/>
              <a:t>Education Aid and Community Colleges</a:t>
            </a:r>
          </a:p>
          <a:p>
            <a:endParaRPr lang="en-US" sz="2300" dirty="0"/>
          </a:p>
          <a:p>
            <a:r>
              <a:rPr lang="en-US" sz="2300" dirty="0"/>
              <a:t>Debt Service and enhanced use </a:t>
            </a:r>
            <a:r>
              <a:rPr lang="en-US" sz="2300"/>
              <a:t>of general fund PAYGO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651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Comparison of Legislative Action</a:t>
            </a:r>
            <a:br>
              <a:rPr lang="en-US" dirty="0"/>
            </a:br>
            <a:r>
              <a:rPr lang="en-US" sz="3100" dirty="0"/>
              <a:t>(Final Year of Term)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623795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4470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Legislative Initiatives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Cybersecurity</a:t>
            </a:r>
          </a:p>
          <a:p>
            <a:r>
              <a:rPr lang="en-US" sz="2600" dirty="0"/>
              <a:t>Cannabis Legalization</a:t>
            </a:r>
          </a:p>
          <a:p>
            <a:r>
              <a:rPr lang="en-US" sz="2600" dirty="0"/>
              <a:t>Untraceable Firearms</a:t>
            </a:r>
          </a:p>
          <a:p>
            <a:r>
              <a:rPr lang="en-US" sz="2600" dirty="0"/>
              <a:t>Highway User Revenues</a:t>
            </a:r>
          </a:p>
          <a:p>
            <a:r>
              <a:rPr lang="en-US" sz="2600" dirty="0"/>
              <a:t>Paid Family and Medical Leave</a:t>
            </a:r>
          </a:p>
          <a:p>
            <a:r>
              <a:rPr lang="en-US" sz="2600" dirty="0"/>
              <a:t>Climate Solutions Now Act and State Parks</a:t>
            </a:r>
          </a:p>
          <a:p>
            <a:r>
              <a:rPr lang="en-US" sz="2600" dirty="0"/>
              <a:t>Expansion of Medicaid Services/Rates/Waivers</a:t>
            </a:r>
          </a:p>
          <a:p>
            <a:r>
              <a:rPr lang="en-US" sz="2600" dirty="0"/>
              <a:t>Access to Counsel</a:t>
            </a:r>
          </a:p>
          <a:p>
            <a:r>
              <a:rPr lang="en-US" sz="2600" dirty="0"/>
              <a:t>Sports Entertainment Facilities/Stadium Upgrades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709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Maryland’s $61 Billion Fiscal 2023 Budget</a:t>
            </a:r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3E529F9-6994-4AF1-AA52-529C2906F8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6357793"/>
              </p:ext>
            </p:extLst>
          </p:nvPr>
        </p:nvGraphicFramePr>
        <p:xfrm>
          <a:off x="1752600" y="196168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9AD6A42-69D6-4B81-97C8-FB474E9375F6}"/>
              </a:ext>
            </a:extLst>
          </p:cNvPr>
          <p:cNvSpPr txBox="1"/>
          <p:nvPr/>
        </p:nvSpPr>
        <p:spPr>
          <a:xfrm>
            <a:off x="2743200" y="17526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Where It Goes: Budget By Purpose</a:t>
            </a:r>
          </a:p>
        </p:txBody>
      </p:sp>
    </p:spTree>
    <p:extLst>
      <p:ext uri="{BB962C8B-B14F-4D97-AF65-F5344CB8AC3E}">
        <p14:creationId xmlns:p14="http://schemas.microsoft.com/office/powerpoint/2010/main" val="911646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838200"/>
          </a:xfrm>
        </p:spPr>
        <p:txBody>
          <a:bodyPr>
            <a:normAutofit fontScale="90000"/>
          </a:bodyPr>
          <a:lstStyle/>
          <a:p>
            <a:r>
              <a:rPr lang="en-US" sz="3100" dirty="0"/>
              <a:t>One-Time Federal Aid </a:t>
            </a:r>
            <a:br>
              <a:rPr lang="en-US" sz="3100" dirty="0"/>
            </a:br>
            <a:r>
              <a:rPr lang="en-US" sz="3100" dirty="0"/>
              <a:t>Masks General Fund Growth</a:t>
            </a:r>
            <a:br>
              <a:rPr lang="en-US" dirty="0"/>
            </a:br>
            <a:r>
              <a:rPr lang="en-US" sz="2200" dirty="0"/>
              <a:t>(% increase over prior year)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2419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5427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Features of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pPr algn="just"/>
            <a:r>
              <a:rPr lang="en-US" sz="2600" dirty="0"/>
              <a:t>Structurally balanced through fiscal 2027</a:t>
            </a:r>
          </a:p>
          <a:p>
            <a:pPr algn="just"/>
            <a:r>
              <a:rPr lang="en-US" sz="2600" dirty="0"/>
              <a:t>Maintains Rainy Day Fund at 10% GF revenues</a:t>
            </a:r>
          </a:p>
          <a:p>
            <a:pPr algn="just"/>
            <a:r>
              <a:rPr lang="en-US" sz="2600" dirty="0"/>
              <a:t>Fully funds education and other mandates</a:t>
            </a:r>
          </a:p>
          <a:p>
            <a:pPr algn="just"/>
            <a:r>
              <a:rPr lang="en-US" sz="2600" dirty="0"/>
              <a:t>Increases worker pay and provider reimbursements</a:t>
            </a:r>
          </a:p>
          <a:p>
            <a:pPr algn="just"/>
            <a:r>
              <a:rPr lang="en-US" sz="2600" dirty="0"/>
              <a:t>Limits in-state tuition increase to 2%</a:t>
            </a:r>
          </a:p>
          <a:p>
            <a:pPr algn="just"/>
            <a:r>
              <a:rPr lang="en-US" sz="2600" dirty="0"/>
              <a:t>Funds $7.8 billion capital program, including $3.2 billion in non-transportation PAYGO</a:t>
            </a:r>
          </a:p>
          <a:p>
            <a:pPr algn="just"/>
            <a:r>
              <a:rPr lang="en-US" sz="2600" dirty="0"/>
              <a:t>Funds several other initiatives</a:t>
            </a:r>
          </a:p>
          <a:p>
            <a:pPr algn="just"/>
            <a:r>
              <a:rPr lang="en-US" sz="2600" dirty="0"/>
              <a:t>Reflects minimal federal IIJA funding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173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077200" cy="786384"/>
          </a:xfrm>
        </p:spPr>
        <p:txBody>
          <a:bodyPr>
            <a:normAutofit fontScale="90000"/>
          </a:bodyPr>
          <a:lstStyle/>
          <a:p>
            <a:r>
              <a:rPr lang="en-US" dirty="0"/>
              <a:t>Where Did the Surplus Go?</a:t>
            </a:r>
            <a:br>
              <a:rPr lang="en-US" dirty="0"/>
            </a:br>
            <a:r>
              <a:rPr lang="en-US" sz="2000" dirty="0"/>
              <a:t>($ in Millions)</a:t>
            </a:r>
            <a:endParaRPr lang="en-US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C6C32C45-460B-4D25-B18E-3183E65AD1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2336666"/>
              </p:ext>
            </p:extLst>
          </p:nvPr>
        </p:nvGraphicFramePr>
        <p:xfrm>
          <a:off x="533400" y="1528064"/>
          <a:ext cx="8077200" cy="141224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6934200">
                  <a:extLst>
                    <a:ext uri="{9D8B030D-6E8A-4147-A177-3AD203B41FA5}">
                      <a16:colId xmlns:a16="http://schemas.microsoft.com/office/drawing/2014/main" val="1071704476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3151501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u="sng" dirty="0"/>
                        <a:t>Surplus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6446653"/>
                  </a:ext>
                </a:extLst>
              </a:tr>
              <a:tr h="314467">
                <a:tc>
                  <a:txBody>
                    <a:bodyPr/>
                    <a:lstStyle/>
                    <a:p>
                      <a:r>
                        <a:rPr lang="en-US" sz="1600" dirty="0"/>
                        <a:t>Fiscal 2022 Surplus when budget was submitted minus deficiencies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$3,961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18337"/>
                  </a:ext>
                </a:extLst>
              </a:tr>
              <a:tr h="283987">
                <a:tc>
                  <a:txBody>
                    <a:bodyPr/>
                    <a:lstStyle/>
                    <a:p>
                      <a:r>
                        <a:rPr lang="en-US" sz="1600" dirty="0"/>
                        <a:t>December and March BRE adjustment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2,145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48522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Total Surplus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$6,106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4633856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30AA971E-9550-431B-B905-99A46533AF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86637"/>
              </p:ext>
            </p:extLst>
          </p:nvPr>
        </p:nvGraphicFramePr>
        <p:xfrm>
          <a:off x="518604" y="2941044"/>
          <a:ext cx="8106792" cy="376021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192392">
                  <a:extLst>
                    <a:ext uri="{9D8B030D-6E8A-4147-A177-3AD203B41FA5}">
                      <a16:colId xmlns:a16="http://schemas.microsoft.com/office/drawing/2014/main" val="220755974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42540956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600" u="sng" dirty="0"/>
                        <a:t>Uses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090119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sz="1600" dirty="0"/>
                        <a:t>PAYGO capital funded in fiscal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$2,047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964477"/>
                  </a:ext>
                </a:extLst>
              </a:tr>
              <a:tr h="321056">
                <a:tc>
                  <a:txBody>
                    <a:bodyPr/>
                    <a:lstStyle/>
                    <a:p>
                      <a:r>
                        <a:rPr lang="en-US" sz="1600" dirty="0"/>
                        <a:t>Raise Rainy Day Fund balance to 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1,293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858391"/>
                  </a:ext>
                </a:extLst>
              </a:tr>
              <a:tr h="290576">
                <a:tc>
                  <a:txBody>
                    <a:bodyPr/>
                    <a:lstStyle/>
                    <a:p>
                      <a:r>
                        <a:rPr lang="en-US" sz="1600" dirty="0"/>
                        <a:t>Transfer funds to Blueprint Fund for future Kirwan 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378660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r>
                        <a:rPr lang="en-US" sz="1600" dirty="0"/>
                        <a:t>Employee compensation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645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68006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600" dirty="0"/>
                        <a:t>Tax Relief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350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146162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/>
                        <a:t>Legislative Priorities funded in Supplemental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993304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sz="1600" dirty="0"/>
                        <a:t>Cybersecurity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335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Fencing for legislative priorities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7445258"/>
                  </a:ext>
                </a:extLst>
              </a:tr>
              <a:tr h="253260">
                <a:tc>
                  <a:txBody>
                    <a:bodyPr/>
                    <a:lstStyle/>
                    <a:p>
                      <a:r>
                        <a:rPr lang="en-US" sz="1600" dirty="0"/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0085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$6,106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93399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4295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Major Revenue Impacts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19600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en-US" sz="5500" dirty="0"/>
              <a:t>$350 million in Tax Relief </a:t>
            </a:r>
          </a:p>
          <a:p>
            <a:pPr lvl="1" algn="just"/>
            <a:r>
              <a:rPr lang="en-US" sz="4000" dirty="0"/>
              <a:t>Retiree income tax credit</a:t>
            </a:r>
          </a:p>
          <a:p>
            <a:pPr lvl="1" algn="just"/>
            <a:r>
              <a:rPr lang="en-US" sz="4000" dirty="0"/>
              <a:t>Work opportunity tax credit for hiring individuals with barriers to employment</a:t>
            </a:r>
          </a:p>
          <a:p>
            <a:pPr lvl="1" algn="just"/>
            <a:r>
              <a:rPr lang="en-US" sz="4000" dirty="0"/>
              <a:t>Sales tax exemptions for certain child and health care expenses</a:t>
            </a:r>
          </a:p>
          <a:p>
            <a:pPr lvl="1" algn="just"/>
            <a:endParaRPr lang="en-US" sz="5500" dirty="0"/>
          </a:p>
          <a:p>
            <a:pPr algn="just"/>
            <a:r>
              <a:rPr lang="en-US" sz="5500" dirty="0"/>
              <a:t>HB1450 – alters sales tax distribution to Blueprint Fund</a:t>
            </a:r>
          </a:p>
          <a:p>
            <a:pPr lvl="1" algn="just"/>
            <a:r>
              <a:rPr lang="en-US" sz="4000" dirty="0"/>
              <a:t>$800 million one-time income tax diversion for future Kirwan costs</a:t>
            </a:r>
          </a:p>
          <a:p>
            <a:pPr lvl="1" algn="just"/>
            <a:r>
              <a:rPr lang="en-US" sz="4000" dirty="0"/>
              <a:t>$100 million annual general fund revenue loss</a:t>
            </a:r>
          </a:p>
          <a:p>
            <a:pPr marL="457200" lvl="1" indent="0" algn="just">
              <a:buNone/>
            </a:pPr>
            <a:endParaRPr lang="en-US" sz="5500" dirty="0"/>
          </a:p>
          <a:p>
            <a:pPr algn="just"/>
            <a:r>
              <a:rPr lang="en-US" sz="5500" dirty="0"/>
              <a:t>HB1187 – increases the portion of corporate income tax credited to GMVRA, increasing highway user revenues for local governments</a:t>
            </a:r>
          </a:p>
          <a:p>
            <a:pPr lvl="1" algn="just"/>
            <a:r>
              <a:rPr lang="en-US" sz="4000" dirty="0"/>
              <a:t>$326 million general fund revenue loss through fiscal 2027</a:t>
            </a:r>
          </a:p>
          <a:p>
            <a:pPr lvl="1" algn="just"/>
            <a:endParaRPr lang="en-US" sz="2200" dirty="0"/>
          </a:p>
          <a:p>
            <a:pPr algn="just"/>
            <a:r>
              <a:rPr lang="en-US" sz="5500" dirty="0"/>
              <a:t>HB896/HB897 – allows MSA to issue bonds and provide funds to support sports entertainment facilities, sports facilities at Camden Yards and the Prince George’s County Blue Line Corridor facilities</a:t>
            </a:r>
          </a:p>
          <a:p>
            <a:pPr lvl="1" algn="just"/>
            <a:r>
              <a:rPr lang="en-US" sz="4000" dirty="0"/>
              <a:t>Combined general fund revenue loss of $415 million through fiscal 2027</a:t>
            </a:r>
          </a:p>
          <a:p>
            <a:pPr algn="just"/>
            <a:endParaRPr lang="en-US" sz="4400" dirty="0"/>
          </a:p>
          <a:p>
            <a:pPr algn="just"/>
            <a:r>
              <a:rPr lang="en-US" sz="5500" dirty="0"/>
              <a:t>SB 744 – one-time $30 million revenue diversion to Rental Housing Fund</a:t>
            </a:r>
          </a:p>
          <a:p>
            <a:pPr lvl="1" algn="just"/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1644931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86384"/>
          </a:xfrm>
        </p:spPr>
        <p:txBody>
          <a:bodyPr>
            <a:normAutofit fontScale="90000"/>
          </a:bodyPr>
          <a:lstStyle/>
          <a:p>
            <a:r>
              <a:rPr lang="en-US" dirty="0"/>
              <a:t>Spending Initiatives in the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en-US" sz="7400" dirty="0"/>
              <a:t>More than $600 million for Legislative Priorities</a:t>
            </a:r>
          </a:p>
          <a:p>
            <a:pPr lvl="1" algn="just"/>
            <a:r>
              <a:rPr lang="en-US" sz="4900" dirty="0"/>
              <a:t>Providers serving vulnerable populations ($202M)</a:t>
            </a:r>
          </a:p>
          <a:p>
            <a:pPr lvl="1" algn="just"/>
            <a:r>
              <a:rPr lang="en-US" sz="4900" dirty="0"/>
              <a:t>Arts &amp; Tourism grants ($50M)</a:t>
            </a:r>
          </a:p>
          <a:p>
            <a:pPr lvl="1" algn="just"/>
            <a:r>
              <a:rPr lang="en-US" sz="4900" dirty="0"/>
              <a:t>Apprenticeships ($50M)</a:t>
            </a:r>
          </a:p>
          <a:p>
            <a:pPr lvl="1" algn="just"/>
            <a:r>
              <a:rPr lang="en-US" sz="4900" dirty="0"/>
              <a:t>Increase cash assistance benefits ($35M)</a:t>
            </a:r>
          </a:p>
          <a:p>
            <a:pPr lvl="1" algn="just"/>
            <a:r>
              <a:rPr lang="en-US" sz="4900" dirty="0"/>
              <a:t>Cannabis reform ($47M)</a:t>
            </a:r>
          </a:p>
          <a:p>
            <a:pPr lvl="1" algn="just"/>
            <a:r>
              <a:rPr lang="en-US" sz="4900" dirty="0"/>
              <a:t>Autism waiver ($30M)</a:t>
            </a:r>
          </a:p>
          <a:p>
            <a:pPr lvl="1" algn="just"/>
            <a:r>
              <a:rPr lang="en-US" sz="4900" dirty="0"/>
              <a:t>Victims of crime assistance ($35M)</a:t>
            </a:r>
          </a:p>
          <a:p>
            <a:pPr lvl="1" algn="just"/>
            <a:r>
              <a:rPr lang="en-US" sz="4900" dirty="0"/>
              <a:t>Expand Medicaid dental benefits to adults ($26M)</a:t>
            </a:r>
          </a:p>
          <a:p>
            <a:pPr lvl="1" algn="just"/>
            <a:r>
              <a:rPr lang="en-US" sz="4900" dirty="0"/>
              <a:t>Launch Paid Family Leave ($10M)</a:t>
            </a:r>
          </a:p>
          <a:p>
            <a:pPr lvl="1" algn="just"/>
            <a:r>
              <a:rPr lang="en-US" sz="4900" dirty="0"/>
              <a:t>Climate Solutions Now ($9M)</a:t>
            </a:r>
          </a:p>
          <a:p>
            <a:pPr marL="457200" lvl="1" indent="0" algn="just">
              <a:buNone/>
            </a:pPr>
            <a:endParaRPr lang="en-US" sz="5900" dirty="0"/>
          </a:p>
          <a:p>
            <a:pPr algn="just"/>
            <a:r>
              <a:rPr lang="en-US" sz="7400" dirty="0"/>
              <a:t>$148 million for crime prevention and victim services</a:t>
            </a:r>
          </a:p>
          <a:p>
            <a:pPr marL="0" indent="0" algn="just">
              <a:buNone/>
            </a:pPr>
            <a:endParaRPr lang="en-US" sz="6300" dirty="0"/>
          </a:p>
          <a:p>
            <a:pPr algn="just"/>
            <a:r>
              <a:rPr lang="en-US" sz="7400" dirty="0"/>
              <a:t>$200 million for critical maintenance at higher education, parks, and State facilities</a:t>
            </a:r>
          </a:p>
          <a:p>
            <a:pPr marL="0" indent="0" algn="just">
              <a:buNone/>
            </a:pPr>
            <a:endParaRPr lang="en-US" sz="63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13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A Landscape Template.potx [Read-Only]" id="{4CAE8E12-6700-4DD0-9663-E023E5F68A95}" vid="{FAE3BD04-2267-4B59-99E8-07C2EDA55865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A Landscape Template.potx [Read-Only]" id="{4CAE8E12-6700-4DD0-9663-E023E5F68A95}" vid="{7C331DE6-88B6-417D-BCB3-2B15D393BDB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OPA Landscape Template</Template>
  <TotalTime>4964</TotalTime>
  <Words>775</Words>
  <Application>Microsoft Office PowerPoint</Application>
  <PresentationFormat>Letter Paper (8.5x11 in)</PresentationFormat>
  <Paragraphs>202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Office Theme</vt:lpstr>
      <vt:lpstr>Custom Design</vt:lpstr>
      <vt:lpstr>April 29, 2022</vt:lpstr>
      <vt:lpstr>Comparison of Legislative Action (Final Year of Term)</vt:lpstr>
      <vt:lpstr>Major Legislative Initiatives</vt:lpstr>
      <vt:lpstr>Maryland’s $61 Billion Fiscal 2023 Budget</vt:lpstr>
      <vt:lpstr>One-Time Federal Aid  Masks General Fund Growth (% increase over prior year)</vt:lpstr>
      <vt:lpstr>Key Features of Budget</vt:lpstr>
      <vt:lpstr>Where Did the Surplus Go? ($ in Millions)</vt:lpstr>
      <vt:lpstr>Major Revenue Impacts</vt:lpstr>
      <vt:lpstr>Spending Initiatives in the Budget</vt:lpstr>
      <vt:lpstr>Aid to Local Governments ($ in Millions)</vt:lpstr>
      <vt:lpstr>Fiscal 2023 Capital Budget Provides Historic Levels of Spending</vt:lpstr>
      <vt:lpstr>General Fund Outlook ($ in Millions)</vt:lpstr>
      <vt:lpstr>Controlled Spending Reverses Structural Story</vt:lpstr>
      <vt:lpstr>Drivers of Spending Growth in Future Budgets</vt:lpstr>
    </vt:vector>
  </TitlesOfParts>
  <Company>MGA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 29, 2016</dc:title>
  <dc:creator>Scaggs, Nancy</dc:creator>
  <cp:lastModifiedBy>Ruff, Rebecca</cp:lastModifiedBy>
  <cp:revision>27</cp:revision>
  <cp:lastPrinted>2016-04-20T15:25:28Z</cp:lastPrinted>
  <dcterms:created xsi:type="dcterms:W3CDTF">2016-04-20T12:39:29Z</dcterms:created>
  <dcterms:modified xsi:type="dcterms:W3CDTF">2022-04-29T01:22:38Z</dcterms:modified>
</cp:coreProperties>
</file>