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30" r:id="rId2"/>
    <p:sldId id="273" r:id="rId3"/>
    <p:sldId id="361" r:id="rId4"/>
    <p:sldId id="320" r:id="rId5"/>
    <p:sldId id="333" r:id="rId6"/>
    <p:sldId id="341" r:id="rId7"/>
    <p:sldId id="329" r:id="rId8"/>
    <p:sldId id="364" r:id="rId9"/>
    <p:sldId id="365" r:id="rId10"/>
    <p:sldId id="369" r:id="rId11"/>
    <p:sldId id="363" r:id="rId12"/>
    <p:sldId id="323" r:id="rId13"/>
    <p:sldId id="327" r:id="rId14"/>
    <p:sldId id="342" r:id="rId15"/>
    <p:sldId id="337" r:id="rId16"/>
    <p:sldId id="370" r:id="rId17"/>
    <p:sldId id="343" r:id="rId18"/>
    <p:sldId id="360" r:id="rId19"/>
    <p:sldId id="332" r:id="rId20"/>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E55"/>
    <a:srgbClr val="0066FF"/>
    <a:srgbClr val="156C4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BD1F81-385B-6320-0732-D2B247BD0149}"/>
              </a:ext>
            </a:extLst>
          </p:cNvPr>
          <p:cNvSpPr>
            <a:spLocks noGrp="1"/>
          </p:cNvSpPr>
          <p:nvPr>
            <p:ph type="hdr" sz="quarter"/>
          </p:nvPr>
        </p:nvSpPr>
        <p:spPr>
          <a:xfrm>
            <a:off x="0" y="0"/>
            <a:ext cx="3043238" cy="466725"/>
          </a:xfrm>
          <a:prstGeom prst="rect">
            <a:avLst/>
          </a:prstGeom>
        </p:spPr>
        <p:txBody>
          <a:bodyPr vert="horz" lIns="92446" tIns="46223" rIns="92446" bIns="46223" rtlCol="0"/>
          <a:lstStyle>
            <a:lvl1pPr algn="l">
              <a:defRPr sz="1200"/>
            </a:lvl1pPr>
          </a:lstStyle>
          <a:p>
            <a:pPr>
              <a:defRPr/>
            </a:pPr>
            <a:endParaRPr lang="en-US" dirty="0"/>
          </a:p>
        </p:txBody>
      </p:sp>
      <p:sp>
        <p:nvSpPr>
          <p:cNvPr id="3" name="Date Placeholder 2">
            <a:extLst>
              <a:ext uri="{FF2B5EF4-FFF2-40B4-BE49-F238E27FC236}">
                <a16:creationId xmlns:a16="http://schemas.microsoft.com/office/drawing/2014/main" id="{99D22504-0F45-EF93-102E-A12CECAA8CF6}"/>
              </a:ext>
            </a:extLst>
          </p:cNvPr>
          <p:cNvSpPr>
            <a:spLocks noGrp="1"/>
          </p:cNvSpPr>
          <p:nvPr>
            <p:ph type="dt" sz="quarter" idx="1"/>
          </p:nvPr>
        </p:nvSpPr>
        <p:spPr>
          <a:xfrm>
            <a:off x="3978275" y="0"/>
            <a:ext cx="3043238" cy="466725"/>
          </a:xfrm>
          <a:prstGeom prst="rect">
            <a:avLst/>
          </a:prstGeom>
        </p:spPr>
        <p:txBody>
          <a:bodyPr vert="horz" lIns="92446" tIns="46223" rIns="92446" bIns="46223" rtlCol="0"/>
          <a:lstStyle>
            <a:lvl1pPr algn="r">
              <a:defRPr sz="1200"/>
            </a:lvl1pPr>
          </a:lstStyle>
          <a:p>
            <a:pPr>
              <a:defRPr/>
            </a:pPr>
            <a:fld id="{FBC3D625-A9E8-42EA-8449-810B81C7F0AE}" type="datetimeFigureOut">
              <a:rPr lang="en-US"/>
              <a:pPr>
                <a:defRPr/>
              </a:pPr>
              <a:t>12/1/2022</a:t>
            </a:fld>
            <a:endParaRPr lang="en-US" dirty="0"/>
          </a:p>
        </p:txBody>
      </p:sp>
      <p:sp>
        <p:nvSpPr>
          <p:cNvPr id="4" name="Footer Placeholder 3">
            <a:extLst>
              <a:ext uri="{FF2B5EF4-FFF2-40B4-BE49-F238E27FC236}">
                <a16:creationId xmlns:a16="http://schemas.microsoft.com/office/drawing/2014/main" id="{59A678FB-9267-6859-8AAC-53F19621B433}"/>
              </a:ext>
            </a:extLst>
          </p:cNvPr>
          <p:cNvSpPr>
            <a:spLocks noGrp="1"/>
          </p:cNvSpPr>
          <p:nvPr>
            <p:ph type="ftr" sz="quarter" idx="2"/>
          </p:nvPr>
        </p:nvSpPr>
        <p:spPr>
          <a:xfrm>
            <a:off x="0" y="8842375"/>
            <a:ext cx="3043238" cy="466725"/>
          </a:xfrm>
          <a:prstGeom prst="rect">
            <a:avLst/>
          </a:prstGeom>
        </p:spPr>
        <p:txBody>
          <a:bodyPr vert="horz" lIns="92446" tIns="46223" rIns="92446" bIns="46223" rtlCol="0" anchor="b"/>
          <a:lstStyle>
            <a:lvl1pPr algn="l">
              <a:defRPr sz="1200"/>
            </a:lvl1pPr>
          </a:lstStyle>
          <a:p>
            <a:pPr>
              <a:defRPr/>
            </a:pPr>
            <a:endParaRPr lang="en-US" dirty="0"/>
          </a:p>
        </p:txBody>
      </p:sp>
      <p:sp>
        <p:nvSpPr>
          <p:cNvPr id="5" name="Slide Number Placeholder 4">
            <a:extLst>
              <a:ext uri="{FF2B5EF4-FFF2-40B4-BE49-F238E27FC236}">
                <a16:creationId xmlns:a16="http://schemas.microsoft.com/office/drawing/2014/main" id="{A894CD5D-DAA9-8F40-8DF3-1AACA0B8A561}"/>
              </a:ext>
            </a:extLst>
          </p:cNvPr>
          <p:cNvSpPr>
            <a:spLocks noGrp="1"/>
          </p:cNvSpPr>
          <p:nvPr>
            <p:ph type="sldNum" sz="quarter" idx="3"/>
          </p:nvPr>
        </p:nvSpPr>
        <p:spPr>
          <a:xfrm>
            <a:off x="3978275" y="8842375"/>
            <a:ext cx="3043238" cy="466725"/>
          </a:xfrm>
          <a:prstGeom prst="rect">
            <a:avLst/>
          </a:prstGeom>
        </p:spPr>
        <p:txBody>
          <a:bodyPr vert="horz" wrap="square" lIns="92446" tIns="46223" rIns="92446" bIns="46223" numCol="1" anchor="b" anchorCtr="0" compatLnSpc="1">
            <a:prstTxWarp prst="textNoShape">
              <a:avLst/>
            </a:prstTxWarp>
          </a:bodyPr>
          <a:lstStyle>
            <a:lvl1pPr algn="r">
              <a:defRPr sz="1200"/>
            </a:lvl1pPr>
          </a:lstStyle>
          <a:p>
            <a:pPr>
              <a:defRPr/>
            </a:pPr>
            <a:fld id="{05EF2B9C-A019-4650-9564-1F38FE1D6947}"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06F69A-25DC-45B1-8D20-8DC3EE4D9B82}"/>
              </a:ext>
            </a:extLst>
          </p:cNvPr>
          <p:cNvSpPr>
            <a:spLocks noGrp="1"/>
          </p:cNvSpPr>
          <p:nvPr>
            <p:ph type="hdr" sz="quarter"/>
          </p:nvPr>
        </p:nvSpPr>
        <p:spPr>
          <a:xfrm>
            <a:off x="0" y="0"/>
            <a:ext cx="3043238" cy="465138"/>
          </a:xfrm>
          <a:prstGeom prst="rect">
            <a:avLst/>
          </a:prstGeom>
        </p:spPr>
        <p:txBody>
          <a:bodyPr vert="horz" lIns="92446" tIns="46223" rIns="92446" bIns="46223"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346C3992-0ED3-D106-1588-D855CB9A9B1F}"/>
              </a:ext>
            </a:extLst>
          </p:cNvPr>
          <p:cNvSpPr>
            <a:spLocks noGrp="1"/>
          </p:cNvSpPr>
          <p:nvPr>
            <p:ph type="dt" idx="1"/>
          </p:nvPr>
        </p:nvSpPr>
        <p:spPr>
          <a:xfrm>
            <a:off x="3978275" y="0"/>
            <a:ext cx="3043238" cy="465138"/>
          </a:xfrm>
          <a:prstGeom prst="rect">
            <a:avLst/>
          </a:prstGeom>
        </p:spPr>
        <p:txBody>
          <a:bodyPr vert="horz" lIns="92446" tIns="46223" rIns="92446" bIns="46223" rtlCol="0"/>
          <a:lstStyle>
            <a:lvl1pPr algn="r" eaLnBrk="1" fontAlgn="auto" hangingPunct="1">
              <a:spcBef>
                <a:spcPts val="0"/>
              </a:spcBef>
              <a:spcAft>
                <a:spcPts val="0"/>
              </a:spcAft>
              <a:defRPr sz="1200">
                <a:latin typeface="+mn-lt"/>
                <a:cs typeface="+mn-cs"/>
              </a:defRPr>
            </a:lvl1pPr>
          </a:lstStyle>
          <a:p>
            <a:pPr>
              <a:defRPr/>
            </a:pPr>
            <a:fld id="{9517D0BF-3BC0-49ED-A2C9-61B1BD9B5E5A}" type="datetimeFigureOut">
              <a:rPr lang="en-US"/>
              <a:pPr>
                <a:defRPr/>
              </a:pPr>
              <a:t>12/1/2022</a:t>
            </a:fld>
            <a:endParaRPr lang="en-US" dirty="0"/>
          </a:p>
        </p:txBody>
      </p:sp>
      <p:sp>
        <p:nvSpPr>
          <p:cNvPr id="4" name="Slide Image Placeholder 3">
            <a:extLst>
              <a:ext uri="{FF2B5EF4-FFF2-40B4-BE49-F238E27FC236}">
                <a16:creationId xmlns:a16="http://schemas.microsoft.com/office/drawing/2014/main" id="{751C1DDE-A238-F614-2D8C-9FCEA5DACBA8}"/>
              </a:ext>
            </a:extLst>
          </p:cNvPr>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6" tIns="46223" rIns="92446" bIns="46223" rtlCol="0" anchor="ctr"/>
          <a:lstStyle/>
          <a:p>
            <a:pPr lvl="0"/>
            <a:endParaRPr lang="en-US" noProof="0" dirty="0"/>
          </a:p>
        </p:txBody>
      </p:sp>
      <p:sp>
        <p:nvSpPr>
          <p:cNvPr id="5" name="Notes Placeholder 4">
            <a:extLst>
              <a:ext uri="{FF2B5EF4-FFF2-40B4-BE49-F238E27FC236}">
                <a16:creationId xmlns:a16="http://schemas.microsoft.com/office/drawing/2014/main" id="{176A890D-6DA5-7374-0296-1F534B8FCB6E}"/>
              </a:ext>
            </a:extLst>
          </p:cNvPr>
          <p:cNvSpPr>
            <a:spLocks noGrp="1"/>
          </p:cNvSpPr>
          <p:nvPr>
            <p:ph type="body" sz="quarter" idx="3"/>
          </p:nvPr>
        </p:nvSpPr>
        <p:spPr>
          <a:xfrm>
            <a:off x="701675" y="4422775"/>
            <a:ext cx="5619750" cy="4187825"/>
          </a:xfrm>
          <a:prstGeom prst="rect">
            <a:avLst/>
          </a:prstGeom>
        </p:spPr>
        <p:txBody>
          <a:bodyPr vert="horz" lIns="92446" tIns="46223" rIns="92446" bIns="4622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D3365D-A72F-7353-DF9A-C009802F6915}"/>
              </a:ext>
            </a:extLst>
          </p:cNvPr>
          <p:cNvSpPr>
            <a:spLocks noGrp="1"/>
          </p:cNvSpPr>
          <p:nvPr>
            <p:ph type="ftr" sz="quarter" idx="4"/>
          </p:nvPr>
        </p:nvSpPr>
        <p:spPr>
          <a:xfrm>
            <a:off x="0" y="8842375"/>
            <a:ext cx="3043238" cy="465138"/>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268C1CA4-5C50-1D36-3874-597A4ABC693D}"/>
              </a:ext>
            </a:extLst>
          </p:cNvPr>
          <p:cNvSpPr>
            <a:spLocks noGrp="1"/>
          </p:cNvSpPr>
          <p:nvPr>
            <p:ph type="sldNum" sz="quarter" idx="5"/>
          </p:nvPr>
        </p:nvSpPr>
        <p:spPr>
          <a:xfrm>
            <a:off x="3978275" y="8842375"/>
            <a:ext cx="3043238" cy="46513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B97FCB0-A0FB-4868-9E33-C1B5F4353F9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8EA5921-7A10-C417-3541-C5EC233E0C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9F71CCA9-E38F-E30A-FD13-45AAE5AE7D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292" name="Slide Number Placeholder 3">
            <a:extLst>
              <a:ext uri="{FF2B5EF4-FFF2-40B4-BE49-F238E27FC236}">
                <a16:creationId xmlns:a16="http://schemas.microsoft.com/office/drawing/2014/main" id="{E89BF3D7-BA80-B180-79D5-5A730D90FB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0888" indent="-287338">
              <a:spcBef>
                <a:spcPct val="30000"/>
              </a:spcBef>
              <a:defRPr sz="1200">
                <a:solidFill>
                  <a:schemeClr val="tx1"/>
                </a:solidFill>
                <a:latin typeface="Calibri" panose="020F0502020204030204" pitchFamily="34" charset="0"/>
              </a:defRPr>
            </a:lvl2pPr>
            <a:lvl3pPr marL="1154113" indent="-230188">
              <a:spcBef>
                <a:spcPct val="30000"/>
              </a:spcBef>
              <a:defRPr sz="1200">
                <a:solidFill>
                  <a:schemeClr val="tx1"/>
                </a:solidFill>
                <a:latin typeface="Calibri" panose="020F0502020204030204" pitchFamily="34" charset="0"/>
              </a:defRPr>
            </a:lvl3pPr>
            <a:lvl4pPr marL="1617663" indent="-230188">
              <a:spcBef>
                <a:spcPct val="30000"/>
              </a:spcBef>
              <a:defRPr sz="1200">
                <a:solidFill>
                  <a:schemeClr val="tx1"/>
                </a:solidFill>
                <a:latin typeface="Calibri" panose="020F0502020204030204" pitchFamily="34" charset="0"/>
              </a:defRPr>
            </a:lvl4pPr>
            <a:lvl5pPr marL="2079625" indent="-230188">
              <a:spcBef>
                <a:spcPct val="30000"/>
              </a:spcBef>
              <a:defRPr sz="1200">
                <a:solidFill>
                  <a:schemeClr val="tx1"/>
                </a:solidFill>
                <a:latin typeface="Calibri" panose="020F0502020204030204" pitchFamily="34" charset="0"/>
              </a:defRPr>
            </a:lvl5pPr>
            <a:lvl6pPr marL="2536825" indent="-230188" eaLnBrk="0" fontAlgn="base" hangingPunct="0">
              <a:spcBef>
                <a:spcPct val="30000"/>
              </a:spcBef>
              <a:spcAft>
                <a:spcPct val="0"/>
              </a:spcAft>
              <a:defRPr sz="1200">
                <a:solidFill>
                  <a:schemeClr val="tx1"/>
                </a:solidFill>
                <a:latin typeface="Calibri" panose="020F0502020204030204" pitchFamily="34" charset="0"/>
              </a:defRPr>
            </a:lvl6pPr>
            <a:lvl7pPr marL="2994025" indent="-230188" eaLnBrk="0" fontAlgn="base" hangingPunct="0">
              <a:spcBef>
                <a:spcPct val="30000"/>
              </a:spcBef>
              <a:spcAft>
                <a:spcPct val="0"/>
              </a:spcAft>
              <a:defRPr sz="1200">
                <a:solidFill>
                  <a:schemeClr val="tx1"/>
                </a:solidFill>
                <a:latin typeface="Calibri" panose="020F0502020204030204" pitchFamily="34" charset="0"/>
              </a:defRPr>
            </a:lvl7pPr>
            <a:lvl8pPr marL="3451225" indent="-230188" eaLnBrk="0" fontAlgn="base" hangingPunct="0">
              <a:spcBef>
                <a:spcPct val="30000"/>
              </a:spcBef>
              <a:spcAft>
                <a:spcPct val="0"/>
              </a:spcAft>
              <a:defRPr sz="1200">
                <a:solidFill>
                  <a:schemeClr val="tx1"/>
                </a:solidFill>
                <a:latin typeface="Calibri" panose="020F0502020204030204" pitchFamily="34" charset="0"/>
              </a:defRPr>
            </a:lvl8pPr>
            <a:lvl9pPr marL="3908425" indent="-23018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09C83C-5E9C-4E3A-A444-16B455B63D7E}" type="slidenum">
              <a:rPr lang="en-US" altLang="en-US" smtClean="0"/>
              <a:pPr>
                <a:spcBef>
                  <a:spcPct val="0"/>
                </a:spcBef>
              </a:pPr>
              <a:t>1</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MDELogo_Horizontal_GreenText.png">
            <a:extLst>
              <a:ext uri="{FF2B5EF4-FFF2-40B4-BE49-F238E27FC236}">
                <a16:creationId xmlns:a16="http://schemas.microsoft.com/office/drawing/2014/main" id="{5F02B688-F33E-8C1F-BD64-E09C14E696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98813" y="457200"/>
            <a:ext cx="274637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AA304944-3AC9-B630-9EBC-5DC78358FAF8}"/>
              </a:ext>
            </a:extLst>
          </p:cNvPr>
          <p:cNvCxnSpPr/>
          <p:nvPr userDrawn="1"/>
        </p:nvCxnSpPr>
        <p:spPr>
          <a:xfrm>
            <a:off x="-685800" y="1066800"/>
            <a:ext cx="3733800" cy="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DA73982-AC75-03C8-C725-A9DEA6BB53C6}"/>
              </a:ext>
            </a:extLst>
          </p:cNvPr>
          <p:cNvCxnSpPr/>
          <p:nvPr userDrawn="1"/>
        </p:nvCxnSpPr>
        <p:spPr>
          <a:xfrm flipV="1">
            <a:off x="6019800" y="1054100"/>
            <a:ext cx="3695700" cy="1270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AE970F6-FDF8-A2F3-780F-B97E1D5F4E12}"/>
              </a:ext>
            </a:extLst>
          </p:cNvPr>
          <p:cNvCxnSpPr/>
          <p:nvPr userDrawn="1"/>
        </p:nvCxnSpPr>
        <p:spPr>
          <a:xfrm>
            <a:off x="0" y="6477000"/>
            <a:ext cx="9448800" cy="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lvl1pPr algn="ctr">
              <a:defRPr sz="3200" b="1">
                <a:solidFill>
                  <a:srgbClr val="156C48"/>
                </a:solidFill>
                <a:latin typeface="Montserrat" pitchFamily="50"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000">
                <a:solidFill>
                  <a:schemeClr val="tx1">
                    <a:tint val="75000"/>
                  </a:schemeClr>
                </a:solidFill>
                <a:latin typeface="Montserrat"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57585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22583-2094-2AB9-423A-05DBECDBCB5A}"/>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8A45CE3-5FEB-4D4D-81CC-C8D7E75B498B}" type="datetimeFigureOut">
              <a:rPr lang="en-US"/>
              <a:pPr>
                <a:defRPr/>
              </a:pPr>
              <a:t>12/1/2022</a:t>
            </a:fld>
            <a:endParaRPr lang="en-US" dirty="0"/>
          </a:p>
        </p:txBody>
      </p:sp>
      <p:sp>
        <p:nvSpPr>
          <p:cNvPr id="5" name="Footer Placeholder 4">
            <a:extLst>
              <a:ext uri="{FF2B5EF4-FFF2-40B4-BE49-F238E27FC236}">
                <a16:creationId xmlns:a16="http://schemas.microsoft.com/office/drawing/2014/main" id="{140F5A85-E980-33BF-6EEC-75BC28261859}"/>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A6026840-53AE-F606-D580-D20C937E8DB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EB9DC077-26CF-446C-8AA3-ED8BBACB9AB5}" type="slidenum">
              <a:rPr lang="en-US" altLang="en-US"/>
              <a:pPr>
                <a:defRPr/>
              </a:pPr>
              <a:t>‹#›</a:t>
            </a:fld>
            <a:endParaRPr lang="en-US" altLang="en-US" dirty="0"/>
          </a:p>
        </p:txBody>
      </p:sp>
    </p:spTree>
    <p:extLst>
      <p:ext uri="{BB962C8B-B14F-4D97-AF65-F5344CB8AC3E}">
        <p14:creationId xmlns:p14="http://schemas.microsoft.com/office/powerpoint/2010/main" val="401235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7AFFD-4984-A03A-9542-C501808695C7}"/>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7E3274-7876-47D8-954C-174558F770DC}" type="datetimeFigureOut">
              <a:rPr lang="en-US"/>
              <a:pPr>
                <a:defRPr/>
              </a:pPr>
              <a:t>12/1/2022</a:t>
            </a:fld>
            <a:endParaRPr lang="en-US" dirty="0"/>
          </a:p>
        </p:txBody>
      </p:sp>
      <p:sp>
        <p:nvSpPr>
          <p:cNvPr id="5" name="Footer Placeholder 4">
            <a:extLst>
              <a:ext uri="{FF2B5EF4-FFF2-40B4-BE49-F238E27FC236}">
                <a16:creationId xmlns:a16="http://schemas.microsoft.com/office/drawing/2014/main" id="{2EF8B1A0-3F53-509E-938C-08401FB8988B}"/>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97159AED-AD46-7B69-AD5D-63C7C2C2B2E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F8C1D2AA-2C35-4437-8E2A-E28C82C3AE9C}" type="slidenum">
              <a:rPr lang="en-US" altLang="en-US"/>
              <a:pPr>
                <a:defRPr/>
              </a:pPr>
              <a:t>‹#›</a:t>
            </a:fld>
            <a:endParaRPr lang="en-US" altLang="en-US" dirty="0"/>
          </a:p>
        </p:txBody>
      </p:sp>
    </p:spTree>
    <p:extLst>
      <p:ext uri="{BB962C8B-B14F-4D97-AF65-F5344CB8AC3E}">
        <p14:creationId xmlns:p14="http://schemas.microsoft.com/office/powerpoint/2010/main" val="340916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lvl1pPr algn="l">
              <a:defRPr sz="3600" b="0">
                <a:solidFill>
                  <a:srgbClr val="156C48"/>
                </a:solidFill>
                <a:latin typeface="Montserrat Semi Bold" pitchFamily="50" charset="0"/>
              </a:defRPr>
            </a:lvl1pPr>
          </a:lstStyle>
          <a:p>
            <a:r>
              <a:rPr lang="en-US" dirty="0"/>
              <a:t>Click to edit Master title style</a:t>
            </a:r>
          </a:p>
        </p:txBody>
      </p:sp>
      <p:sp>
        <p:nvSpPr>
          <p:cNvPr id="3" name="Content Placeholder 2"/>
          <p:cNvSpPr>
            <a:spLocks noGrp="1"/>
          </p:cNvSpPr>
          <p:nvPr>
            <p:ph idx="1"/>
          </p:nvPr>
        </p:nvSpPr>
        <p:spPr>
          <a:xfrm>
            <a:off x="457200" y="1600200"/>
            <a:ext cx="8229600" cy="4525963"/>
          </a:xfrm>
        </p:spPr>
        <p:txBody>
          <a:bodyPr/>
          <a:lstStyle>
            <a:lvl1pPr>
              <a:defRPr>
                <a:latin typeface="Montserrat" pitchFamily="50" charset="0"/>
              </a:defRPr>
            </a:lvl1pPr>
            <a:lvl2pPr>
              <a:defRPr>
                <a:latin typeface="Montserrat" pitchFamily="50" charset="0"/>
              </a:defRPr>
            </a:lvl2pPr>
            <a:lvl3pPr>
              <a:defRPr>
                <a:latin typeface="Montserrat" pitchFamily="50" charset="0"/>
              </a:defRPr>
            </a:lvl3pPr>
            <a:lvl4pPr>
              <a:defRPr>
                <a:latin typeface="Montserrat" pitchFamily="50" charset="0"/>
              </a:defRPr>
            </a:lvl4pPr>
            <a:lvl5pPr>
              <a:defRPr>
                <a:latin typeface="Montserrat"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4222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MDELogo_Horizontal_GreenText.png">
            <a:extLst>
              <a:ext uri="{FF2B5EF4-FFF2-40B4-BE49-F238E27FC236}">
                <a16:creationId xmlns:a16="http://schemas.microsoft.com/office/drawing/2014/main" id="{F121B102-B9E7-24AD-947E-1BC163A076F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0" y="3092450"/>
            <a:ext cx="205740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normAutofit/>
          </a:bodyPr>
          <a:lstStyle>
            <a:lvl1pPr algn="l">
              <a:defRPr sz="3200" b="1" cap="all">
                <a:solidFill>
                  <a:srgbClr val="156C48"/>
                </a:solidFill>
                <a:latin typeface="Montserrat" pitchFamily="50"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1600">
                <a:solidFill>
                  <a:schemeClr val="tx1">
                    <a:tint val="75000"/>
                  </a:schemeClr>
                </a:solidFill>
                <a:latin typeface="Montserrat"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9736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8544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4254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1594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871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FD5847-F737-9A42-42D0-AAA8B02CEA0D}"/>
              </a:ext>
            </a:extLst>
          </p:cNvPr>
          <p:cNvCxnSpPr/>
          <p:nvPr userDrawn="1"/>
        </p:nvCxnSpPr>
        <p:spPr>
          <a:xfrm>
            <a:off x="457200" y="1295400"/>
            <a:ext cx="3352800" cy="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pic>
        <p:nvPicPr>
          <p:cNvPr id="6" name="Picture 8" descr="MDELogo_Horizontal_GreenText.png">
            <a:extLst>
              <a:ext uri="{FF2B5EF4-FFF2-40B4-BE49-F238E27FC236}">
                <a16:creationId xmlns:a16="http://schemas.microsoft.com/office/drawing/2014/main" id="{733D0646-1D23-535F-4CBA-1E8A0B79FD9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6800" y="304800"/>
            <a:ext cx="20574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219200"/>
            <a:ext cx="3352800" cy="1054100"/>
          </a:xfrm>
        </p:spPr>
        <p:txBody>
          <a:bodyPr/>
          <a:lstStyle>
            <a:lvl1pPr algn="l">
              <a:defRPr sz="2000" b="1"/>
            </a:lvl1pPr>
          </a:lstStyle>
          <a:p>
            <a:r>
              <a:rPr lang="en-US" dirty="0"/>
              <a:t>Click to edit Master title style</a:t>
            </a:r>
          </a:p>
        </p:txBody>
      </p:sp>
      <p:sp>
        <p:nvSpPr>
          <p:cNvPr id="3" name="Content Placeholder 2"/>
          <p:cNvSpPr>
            <a:spLocks noGrp="1"/>
          </p:cNvSpPr>
          <p:nvPr>
            <p:ph idx="1"/>
          </p:nvPr>
        </p:nvSpPr>
        <p:spPr>
          <a:xfrm>
            <a:off x="4038600" y="273050"/>
            <a:ext cx="4648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362200"/>
            <a:ext cx="3352800" cy="3763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89231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239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6B7C290-E34A-C860-398A-2C4BBBA57D04}"/>
              </a:ext>
            </a:extLst>
          </p:cNvPr>
          <p:cNvSpPr>
            <a:spLocks noGrp="1"/>
          </p:cNvSpPr>
          <p:nvPr>
            <p:ph type="title"/>
          </p:nvPr>
        </p:nvSpPr>
        <p:spPr bwMode="auto">
          <a:xfrm>
            <a:off x="457200" y="457200"/>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967B478-B3D9-7B27-7A2A-18856D89A1B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cxnSp>
        <p:nvCxnSpPr>
          <p:cNvPr id="8" name="Straight Connector 7">
            <a:extLst>
              <a:ext uri="{FF2B5EF4-FFF2-40B4-BE49-F238E27FC236}">
                <a16:creationId xmlns:a16="http://schemas.microsoft.com/office/drawing/2014/main" id="{D7225C3D-EF3D-5846-CF8B-3421D57AC519}"/>
              </a:ext>
            </a:extLst>
          </p:cNvPr>
          <p:cNvCxnSpPr/>
          <p:nvPr userDrawn="1"/>
        </p:nvCxnSpPr>
        <p:spPr>
          <a:xfrm>
            <a:off x="457200" y="1325563"/>
            <a:ext cx="8229600" cy="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pic>
        <p:nvPicPr>
          <p:cNvPr id="1029" name="Picture 5" descr="MDELogo_Vertical_GreenText.png">
            <a:extLst>
              <a:ext uri="{FF2B5EF4-FFF2-40B4-BE49-F238E27FC236}">
                <a16:creationId xmlns:a16="http://schemas.microsoft.com/office/drawing/2014/main" id="{73DBEFFD-51E4-F217-9F78-BAC6E8D879FE}"/>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20000" y="4983163"/>
            <a:ext cx="1066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3" r:id="rId1"/>
    <p:sldLayoutId id="2147484549" r:id="rId2"/>
    <p:sldLayoutId id="2147484554" r:id="rId3"/>
    <p:sldLayoutId id="2147484550" r:id="rId4"/>
    <p:sldLayoutId id="2147484551" r:id="rId5"/>
    <p:sldLayoutId id="2147484552" r:id="rId6"/>
    <p:sldLayoutId id="2147484555" r:id="rId7"/>
    <p:sldLayoutId id="2147484556" r:id="rId8"/>
    <p:sldLayoutId id="2147484557" r:id="rId9"/>
    <p:sldLayoutId id="2147484558" r:id="rId10"/>
    <p:sldLayoutId id="2147484559" r:id="rId11"/>
  </p:sldLayoutIdLst>
  <p:txStyles>
    <p:titleStyle>
      <a:lvl1pPr algn="l" rtl="0" eaLnBrk="0" fontAlgn="base" hangingPunct="0">
        <a:spcBef>
          <a:spcPct val="0"/>
        </a:spcBef>
        <a:spcAft>
          <a:spcPct val="0"/>
        </a:spcAft>
        <a:defRPr sz="3600" kern="1200">
          <a:solidFill>
            <a:srgbClr val="156C48"/>
          </a:solidFill>
          <a:latin typeface="Montserrat Semi Bold" pitchFamily="50" charset="0"/>
          <a:ea typeface="+mj-ea"/>
          <a:cs typeface="+mj-cs"/>
        </a:defRPr>
      </a:lvl1pPr>
      <a:lvl2pPr algn="l" rtl="0" eaLnBrk="0" fontAlgn="base" hangingPunct="0">
        <a:spcBef>
          <a:spcPct val="0"/>
        </a:spcBef>
        <a:spcAft>
          <a:spcPct val="0"/>
        </a:spcAft>
        <a:defRPr sz="3600">
          <a:solidFill>
            <a:srgbClr val="156C48"/>
          </a:solidFill>
          <a:latin typeface="Montserrat Semi Bold" pitchFamily="2" charset="0"/>
        </a:defRPr>
      </a:lvl2pPr>
      <a:lvl3pPr algn="l" rtl="0" eaLnBrk="0" fontAlgn="base" hangingPunct="0">
        <a:spcBef>
          <a:spcPct val="0"/>
        </a:spcBef>
        <a:spcAft>
          <a:spcPct val="0"/>
        </a:spcAft>
        <a:defRPr sz="3600">
          <a:solidFill>
            <a:srgbClr val="156C48"/>
          </a:solidFill>
          <a:latin typeface="Montserrat Semi Bold" pitchFamily="2" charset="0"/>
        </a:defRPr>
      </a:lvl3pPr>
      <a:lvl4pPr algn="l" rtl="0" eaLnBrk="0" fontAlgn="base" hangingPunct="0">
        <a:spcBef>
          <a:spcPct val="0"/>
        </a:spcBef>
        <a:spcAft>
          <a:spcPct val="0"/>
        </a:spcAft>
        <a:defRPr sz="3600">
          <a:solidFill>
            <a:srgbClr val="156C48"/>
          </a:solidFill>
          <a:latin typeface="Montserrat Semi Bold" pitchFamily="2" charset="0"/>
        </a:defRPr>
      </a:lvl4pPr>
      <a:lvl5pPr algn="l" rtl="0" eaLnBrk="0" fontAlgn="base" hangingPunct="0">
        <a:spcBef>
          <a:spcPct val="0"/>
        </a:spcBef>
        <a:spcAft>
          <a:spcPct val="0"/>
        </a:spcAft>
        <a:defRPr sz="3600">
          <a:solidFill>
            <a:srgbClr val="156C48"/>
          </a:solidFill>
          <a:latin typeface="Montserrat Semi Bold" pitchFamily="2" charset="0"/>
        </a:defRPr>
      </a:lvl5pPr>
      <a:lvl6pPr marL="457200" algn="l" rtl="0" fontAlgn="base">
        <a:spcBef>
          <a:spcPct val="0"/>
        </a:spcBef>
        <a:spcAft>
          <a:spcPct val="0"/>
        </a:spcAft>
        <a:defRPr sz="3600">
          <a:solidFill>
            <a:srgbClr val="156C48"/>
          </a:solidFill>
          <a:latin typeface="Montserrat Semi Bold" pitchFamily="2" charset="0"/>
        </a:defRPr>
      </a:lvl6pPr>
      <a:lvl7pPr marL="914400" algn="l" rtl="0" fontAlgn="base">
        <a:spcBef>
          <a:spcPct val="0"/>
        </a:spcBef>
        <a:spcAft>
          <a:spcPct val="0"/>
        </a:spcAft>
        <a:defRPr sz="3600">
          <a:solidFill>
            <a:srgbClr val="156C48"/>
          </a:solidFill>
          <a:latin typeface="Montserrat Semi Bold" pitchFamily="2" charset="0"/>
        </a:defRPr>
      </a:lvl7pPr>
      <a:lvl8pPr marL="1371600" algn="l" rtl="0" fontAlgn="base">
        <a:spcBef>
          <a:spcPct val="0"/>
        </a:spcBef>
        <a:spcAft>
          <a:spcPct val="0"/>
        </a:spcAft>
        <a:defRPr sz="3600">
          <a:solidFill>
            <a:srgbClr val="156C48"/>
          </a:solidFill>
          <a:latin typeface="Montserrat Semi Bold" pitchFamily="2" charset="0"/>
        </a:defRPr>
      </a:lvl8pPr>
      <a:lvl9pPr marL="1828800" algn="l" rtl="0" fontAlgn="base">
        <a:spcBef>
          <a:spcPct val="0"/>
        </a:spcBef>
        <a:spcAft>
          <a:spcPct val="0"/>
        </a:spcAft>
        <a:defRPr sz="3600">
          <a:solidFill>
            <a:srgbClr val="156C48"/>
          </a:solidFill>
          <a:latin typeface="Montserrat Semi Bold" pitchFamily="2" charset="0"/>
        </a:defRPr>
      </a:lvl9pPr>
    </p:titleStyle>
    <p:bodyStyle>
      <a:lvl1pPr marL="342900" indent="-342900" algn="l" rtl="0" eaLnBrk="0" fontAlgn="base" hangingPunct="0">
        <a:spcBef>
          <a:spcPts val="2400"/>
        </a:spcBef>
        <a:spcAft>
          <a:spcPct val="0"/>
        </a:spcAft>
        <a:buFont typeface="Arial" panose="020B0604020202020204" pitchFamily="34" charset="0"/>
        <a:buChar char="•"/>
        <a:defRPr sz="2800" kern="1200">
          <a:solidFill>
            <a:schemeClr val="tx1"/>
          </a:solidFill>
          <a:latin typeface="Montserrat" pitchFamily="50"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lang="en-US" sz="2400" kern="1200" dirty="0">
          <a:solidFill>
            <a:schemeClr val="tx1"/>
          </a:solidFill>
          <a:latin typeface="Montserrat" pitchFamily="50"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ontserrat" pitchFamily="50"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ontserrat" pitchFamily="50"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ontserrat"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de.maryland.gov/programs/water/WQFA/Pages/Agreements.aspx" TargetMode="External"/><Relationship Id="rId2" Type="http://schemas.openxmlformats.org/officeDocument/2006/relationships/hyperlink" Target="https://mde.maryland.gov/programs/water/WQFA/Documents/FFY19_IUP_Programmatic_Req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de.maryland.gov/programs/water/WQFA/Pages/InterestRates.aspx" TargetMode="Externa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de.maryland.gov/programs/water/WQFA/Pages/index.aspx" TargetMode="External"/><Relationship Id="rId2" Type="http://schemas.openxmlformats.org/officeDocument/2006/relationships/hyperlink" Target="https://mde.maryland.gov/programs/water/WQFA/Documents/Clean%20Water%20IPPS%20Rev%206_Draft%20for%20Public%20Comment.pdf" TargetMode="External"/><Relationship Id="rId1" Type="http://schemas.openxmlformats.org/officeDocument/2006/relationships/slideLayout" Target="../slideLayouts/slideLayout2.xml"/><Relationship Id="rId4" Type="http://schemas.openxmlformats.org/officeDocument/2006/relationships/hyperlink" Target="https://mde.maryland.gov/programs/water/WQFA/Documents/Drinking%20Water%20IPPS%20Rev%203_Draft%20for%20Public%20Com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de.maryland.gov/programs/water/WQFA/Pages/index.aspx" TargetMode="External"/><Relationship Id="rId2" Type="http://schemas.openxmlformats.org/officeDocument/2006/relationships/hyperlink" Target="https://mde.maryland.gov/programs/water/WQFA/Documents/MHI-Data%2011-2022-final-1.pdf" TargetMode="External"/><Relationship Id="rId1" Type="http://schemas.openxmlformats.org/officeDocument/2006/relationships/slideLayout" Target="../slideLayouts/slideLayout2.xml"/><Relationship Id="rId4" Type="http://schemas.openxmlformats.org/officeDocument/2006/relationships/hyperlink" Target="https://mdewin64.mde.state.md.us/EJ/"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galeg.maryland.gov/2022RS/chapters_noln/Ch_238_sb0348E.pdf" TargetMode="External"/><Relationship Id="rId2" Type="http://schemas.openxmlformats.org/officeDocument/2006/relationships/hyperlink" Target="https://mde.maryland.gov/programs/air/ClimateChange/Pages/Task-Force-Natural-Capital.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de.state.md.us/Water/CBWRF/index.asp" TargetMode="External"/><Relationship Id="rId2" Type="http://schemas.openxmlformats.org/officeDocument/2006/relationships/hyperlink" Target="http://www.mde.state.md.us/Programs/WaterPrograms/WQIP/wqip_enr.asp" TargetMode="External"/><Relationship Id="rId1" Type="http://schemas.openxmlformats.org/officeDocument/2006/relationships/slideLayout" Target="../slideLayouts/slideLayout2.xml"/><Relationship Id="rId4" Type="http://schemas.openxmlformats.org/officeDocument/2006/relationships/hyperlink" Target="http://www.mde.state.md.us/Programs/WaterPrograms/WQIP/wqip_ws.as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de.state.md.us/Programs/WaterPrograms/Water_Quality_Finance/Drinking_Water_Fund/index.asp" TargetMode="External"/><Relationship Id="rId2" Type="http://schemas.openxmlformats.org/officeDocument/2006/relationships/hyperlink" Target="http://www.mde.state.md.us/Programs/WaterPrograms/Water_Quality_Finance/Water_Quality_Fund/index.asp" TargetMode="External"/><Relationship Id="rId1" Type="http://schemas.openxmlformats.org/officeDocument/2006/relationships/slideLayout" Target="../slideLayouts/slideLayout2.xml"/><Relationship Id="rId4" Type="http://schemas.openxmlformats.org/officeDocument/2006/relationships/hyperlink" Target="http://www.mde.state.md.us/Programs/WaterPrograms/WQIP/wqip_ldeposit.as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de.maryland.gov/programs/water/WQFA/Documents/Clean%20Water%20IPPS%20Rev%206_Draft%20for%20Public%20Comment.pdf" TargetMode="External"/><Relationship Id="rId7" Type="http://schemas.openxmlformats.org/officeDocument/2006/relationships/hyperlink" Target="https://mde.maryland.gov/programs/water/WQFA/Pages/loan_applicant.aspx" TargetMode="External"/><Relationship Id="rId2" Type="http://schemas.openxmlformats.org/officeDocument/2006/relationships/hyperlink" Target="https://mde.maryland.gov/programs/water/WQFA/Documents/Prepare%20to%20apply.pdf" TargetMode="External"/><Relationship Id="rId1" Type="http://schemas.openxmlformats.org/officeDocument/2006/relationships/slideLayout" Target="../slideLayouts/slideLayout2.xml"/><Relationship Id="rId6" Type="http://schemas.openxmlformats.org/officeDocument/2006/relationships/hyperlink" Target="https://static1.squarespace.com/static/611cc20b78b5f677dad664ab/t/62f28a9a8112750526ffcaac/1660062363079/CWCA+Solicitation.pdf" TargetMode="External"/><Relationship Id="rId5" Type="http://schemas.openxmlformats.org/officeDocument/2006/relationships/hyperlink" Target="https://mde.maryland.gov/programs/Water/StormwaterManagementProgram/FloodHazardMitigation/Documents/FY22-MDE-Flood-Ranking-Criteria.pdf" TargetMode="External"/><Relationship Id="rId4" Type="http://schemas.openxmlformats.org/officeDocument/2006/relationships/hyperlink" Target="https://mde.maryland.gov/programs/water/WQFA/Documents/Drinking%20Water%20IPPS%20Rev%203_Draft%20for%20Public%20Comment.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de.maryland.gov/programs/water/WQFA/Pages/mwbe.aspx" TargetMode="External"/><Relationship Id="rId2" Type="http://schemas.openxmlformats.org/officeDocument/2006/relationships/hyperlink" Target="https://mde.maryland.gov/programs/water/WQFA/Documents/Conditions%20of%20MDE%20Grant%20Award%20to%20Public%20Entitie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ifanet.org/build-america-buy-america" TargetMode="External"/><Relationship Id="rId2" Type="http://schemas.openxmlformats.org/officeDocument/2006/relationships/hyperlink" Target="https://mde.maryland.gov/programs/water/WQFA/Documents/FFY19_IUP_Programmatic_Reqs.pdf" TargetMode="External"/><Relationship Id="rId1" Type="http://schemas.openxmlformats.org/officeDocument/2006/relationships/slideLayout" Target="../slideLayouts/slideLayout2.xml"/><Relationship Id="rId4" Type="http://schemas.openxmlformats.org/officeDocument/2006/relationships/hyperlink" Target="https://mde.maryland.gov/programs/water/WQFA/Pages/mwbe.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1">
            <a:extLst>
              <a:ext uri="{FF2B5EF4-FFF2-40B4-BE49-F238E27FC236}">
                <a16:creationId xmlns:a16="http://schemas.microsoft.com/office/drawing/2014/main" id="{0DDF52C4-951C-7537-BF82-DBCAACA9940F}"/>
              </a:ext>
            </a:extLst>
          </p:cNvPr>
          <p:cNvSpPr txBox="1">
            <a:spLocks noChangeArrowheads="1"/>
          </p:cNvSpPr>
          <p:nvPr/>
        </p:nvSpPr>
        <p:spPr bwMode="auto">
          <a:xfrm>
            <a:off x="533400" y="3429000"/>
            <a:ext cx="8408988" cy="4267200"/>
          </a:xfrm>
          <a:prstGeom prst="rect">
            <a:avLst/>
          </a:prstGeom>
          <a:noFill/>
          <a:ln>
            <a:noFill/>
          </a:ln>
        </p:spPr>
        <p:txBody>
          <a:bodyPr/>
          <a:lstStyle>
            <a:lvl1pPr>
              <a:spcBef>
                <a:spcPts val="2400"/>
              </a:spcBef>
              <a:buFont typeface="Arial" panose="020B0604020202020204" pitchFamily="34" charset="0"/>
              <a:buChar char="•"/>
              <a:defRPr sz="2800">
                <a:solidFill>
                  <a:schemeClr val="tx1"/>
                </a:solidFill>
                <a:latin typeface="Montserrat" pitchFamily="2" charset="0"/>
              </a:defRPr>
            </a:lvl1pPr>
            <a:lvl2pPr>
              <a:spcBef>
                <a:spcPct val="20000"/>
              </a:spcBef>
              <a:buFont typeface="Arial" panose="020B0604020202020204" pitchFamily="34" charset="0"/>
              <a:buChar char="–"/>
              <a:defRPr sz="2400">
                <a:solidFill>
                  <a:schemeClr val="tx1"/>
                </a:solidFill>
                <a:latin typeface="Montserrat" pitchFamily="2" charset="0"/>
              </a:defRPr>
            </a:lvl2pPr>
            <a:lvl3pPr marL="1143000" indent="-228600">
              <a:spcBef>
                <a:spcPct val="20000"/>
              </a:spcBef>
              <a:buFont typeface="Arial" panose="020B0604020202020204" pitchFamily="34" charset="0"/>
              <a:buChar char="•"/>
              <a:defRPr sz="2000">
                <a:solidFill>
                  <a:schemeClr val="tx1"/>
                </a:solidFill>
                <a:latin typeface="Montserrat" pitchFamily="2" charset="0"/>
              </a:defRPr>
            </a:lvl3pPr>
            <a:lvl4pPr marL="1600200" indent="-228600">
              <a:spcBef>
                <a:spcPct val="20000"/>
              </a:spcBef>
              <a:buFont typeface="Arial" panose="020B0604020202020204" pitchFamily="34" charset="0"/>
              <a:buChar char="–"/>
              <a:defRPr>
                <a:solidFill>
                  <a:schemeClr val="tx1"/>
                </a:solidFill>
                <a:latin typeface="Montserrat" pitchFamily="2" charset="0"/>
              </a:defRPr>
            </a:lvl4pPr>
            <a:lvl5pPr marL="2057400" indent="-228600">
              <a:spcBef>
                <a:spcPct val="20000"/>
              </a:spcBef>
              <a:buFont typeface="Arial" panose="020B0604020202020204" pitchFamily="34" charset="0"/>
              <a:buChar char="»"/>
              <a:defRPr>
                <a:solidFill>
                  <a:schemeClr val="tx1"/>
                </a:solidFill>
                <a:latin typeface="Montserrat" pitchFamily="2"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Montserrat" pitchFamily="2"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Montserrat" pitchFamily="2"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Montserrat" pitchFamily="2"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Montserrat" pitchFamily="2" charset="0"/>
              </a:defRPr>
            </a:lvl9pPr>
          </a:lstStyle>
          <a:p>
            <a:pPr lvl="1" eaLnBrk="1" hangingPunct="1">
              <a:spcBef>
                <a:spcPct val="0"/>
              </a:spcBef>
              <a:buFont typeface="Arial" panose="020B0604020202020204" pitchFamily="34" charset="0"/>
              <a:buNone/>
              <a:defRPr/>
            </a:pPr>
            <a:r>
              <a:rPr lang="en-US" altLang="en-US" sz="1600" i="1" dirty="0">
                <a:latin typeface="+mj-lt"/>
              </a:rPr>
              <a:t>	</a:t>
            </a:r>
            <a:endParaRPr lang="en-US" sz="1600" dirty="0"/>
          </a:p>
          <a:p>
            <a:pPr lvl="1" eaLnBrk="1" hangingPunct="1">
              <a:spcBef>
                <a:spcPct val="0"/>
              </a:spcBef>
              <a:buFont typeface="Arial" panose="020B0604020202020204" pitchFamily="34" charset="0"/>
              <a:buNone/>
              <a:defRPr/>
            </a:pPr>
            <a:endParaRPr lang="en-US" altLang="en-US" sz="1600" i="1" dirty="0">
              <a:latin typeface="+mj-lt"/>
            </a:endParaRPr>
          </a:p>
          <a:p>
            <a:pPr lvl="1" eaLnBrk="1" hangingPunct="1">
              <a:spcBef>
                <a:spcPct val="0"/>
              </a:spcBef>
              <a:buFont typeface="Arial" panose="020B0604020202020204" pitchFamily="34" charset="0"/>
              <a:buNone/>
              <a:defRPr/>
            </a:pPr>
            <a:r>
              <a:rPr lang="en-US" altLang="en-US" sz="1600" i="1" dirty="0">
                <a:latin typeface="+mj-lt"/>
              </a:rPr>
              <a:t>	</a:t>
            </a:r>
          </a:p>
        </p:txBody>
      </p:sp>
      <p:sp>
        <p:nvSpPr>
          <p:cNvPr id="3" name="Rectangle 3">
            <a:extLst>
              <a:ext uri="{FF2B5EF4-FFF2-40B4-BE49-F238E27FC236}">
                <a16:creationId xmlns:a16="http://schemas.microsoft.com/office/drawing/2014/main" id="{54E40F38-E2E4-73BD-EB28-CDC7EE278680}"/>
              </a:ext>
            </a:extLst>
          </p:cNvPr>
          <p:cNvSpPr txBox="1">
            <a:spLocks noChangeArrowheads="1"/>
          </p:cNvSpPr>
          <p:nvPr/>
        </p:nvSpPr>
        <p:spPr>
          <a:xfrm>
            <a:off x="361096" y="5046785"/>
            <a:ext cx="8610600" cy="533400"/>
          </a:xfrm>
          <a:prstGeom prst="rect">
            <a:avLst/>
          </a:prstGeom>
        </p:spPr>
        <p:txBody>
          <a:bodyPr anchor="b"/>
          <a:lstStyle/>
          <a:p>
            <a:pPr algn="ctr" eaLnBrk="1" fontAlgn="auto" hangingPunct="1">
              <a:spcAft>
                <a:spcPts val="0"/>
              </a:spcAft>
              <a:defRPr/>
            </a:pPr>
            <a:endParaRPr lang="en-US" sz="1400" b="1" dirty="0">
              <a:solidFill>
                <a:schemeClr val="hlink"/>
              </a:solidFill>
              <a:latin typeface="Times New Roman" panose="02020603050405020304" pitchFamily="18" charset="0"/>
              <a:cs typeface="Times New Roman" panose="02020603050405020304" pitchFamily="18" charset="0"/>
            </a:endParaRPr>
          </a:p>
          <a:p>
            <a:pPr algn="ctr" eaLnBrk="1" fontAlgn="auto" hangingPunct="1">
              <a:spcAft>
                <a:spcPts val="0"/>
              </a:spcAft>
              <a:defRPr/>
            </a:pPr>
            <a:r>
              <a:rPr lang="en-US" sz="3600" b="1" dirty="0">
                <a:solidFill>
                  <a:schemeClr val="tx2">
                    <a:lumMod val="75000"/>
                  </a:schemeClr>
                </a:solidFill>
                <a:latin typeface="+mn-lt"/>
                <a:cs typeface="Times New Roman" panose="02020603050405020304" pitchFamily="18" charset="0"/>
              </a:rPr>
              <a:t>MDE Funding Opportunities</a:t>
            </a:r>
          </a:p>
          <a:p>
            <a:pPr algn="ctr" eaLnBrk="1" fontAlgn="auto" hangingPunct="1">
              <a:spcAft>
                <a:spcPts val="0"/>
              </a:spcAft>
              <a:defRPr/>
            </a:pPr>
            <a:endParaRPr lang="en-US" sz="3600" b="1" dirty="0">
              <a:solidFill>
                <a:schemeClr val="tx2">
                  <a:lumMod val="75000"/>
                </a:schemeClr>
              </a:solidFill>
              <a:latin typeface="+mn-lt"/>
              <a:cs typeface="Times New Roman" panose="02020603050405020304" pitchFamily="18" charset="0"/>
            </a:endParaRPr>
          </a:p>
          <a:p>
            <a:pPr algn="ctr" eaLnBrk="1" fontAlgn="auto" hangingPunct="1">
              <a:spcAft>
                <a:spcPts val="0"/>
              </a:spcAft>
              <a:defRPr/>
            </a:pPr>
            <a:r>
              <a:rPr lang="en-US" sz="3200" b="1" dirty="0">
                <a:solidFill>
                  <a:schemeClr val="tx2">
                    <a:lumMod val="75000"/>
                  </a:schemeClr>
                </a:solidFill>
                <a:latin typeface="+mn-lt"/>
                <a:cs typeface="Times New Roman" panose="02020603050405020304" pitchFamily="18" charset="0"/>
              </a:rPr>
              <a:t>Maryland GFOA Budget Affinity Group Meeting</a:t>
            </a:r>
          </a:p>
          <a:p>
            <a:pPr algn="ctr" eaLnBrk="1" fontAlgn="auto" hangingPunct="1">
              <a:spcAft>
                <a:spcPts val="0"/>
              </a:spcAft>
              <a:defRPr/>
            </a:pPr>
            <a:endParaRPr lang="en-US" sz="3200" b="1" dirty="0">
              <a:solidFill>
                <a:schemeClr val="tx2">
                  <a:lumMod val="75000"/>
                </a:schemeClr>
              </a:solidFill>
              <a:latin typeface="+mn-lt"/>
              <a:cs typeface="Times New Roman" panose="02020603050405020304" pitchFamily="18" charset="0"/>
            </a:endParaRPr>
          </a:p>
          <a:p>
            <a:pPr algn="ctr" eaLnBrk="1" fontAlgn="auto" hangingPunct="1">
              <a:spcAft>
                <a:spcPts val="0"/>
              </a:spcAft>
              <a:defRPr/>
            </a:pPr>
            <a:r>
              <a:rPr lang="en-US" sz="2800" b="1" dirty="0">
                <a:solidFill>
                  <a:schemeClr val="tx2">
                    <a:lumMod val="75000"/>
                  </a:schemeClr>
                </a:solidFill>
                <a:latin typeface="+mn-lt"/>
                <a:cs typeface="Times New Roman" panose="02020603050405020304" pitchFamily="18" charset="0"/>
              </a:rPr>
              <a:t>December 1, 2022</a:t>
            </a:r>
          </a:p>
          <a:p>
            <a:pPr algn="ctr" eaLnBrk="1" fontAlgn="auto" hangingPunct="1">
              <a:spcAft>
                <a:spcPts val="0"/>
              </a:spcAft>
              <a:defRPr/>
            </a:pPr>
            <a:endParaRPr lang="en-US" sz="2800" b="1" dirty="0">
              <a:solidFill>
                <a:srgbClr val="156C48"/>
              </a:solidFill>
              <a:latin typeface="+mn-lt"/>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E99F0-7412-EEB3-8587-23D148A928CA}"/>
              </a:ext>
            </a:extLst>
          </p:cNvPr>
          <p:cNvSpPr>
            <a:spLocks noGrp="1"/>
          </p:cNvSpPr>
          <p:nvPr>
            <p:ph type="title"/>
          </p:nvPr>
        </p:nvSpPr>
        <p:spPr/>
        <p:txBody>
          <a:bodyPr>
            <a:normAutofit fontScale="90000"/>
          </a:bodyPr>
          <a:lstStyle/>
          <a:p>
            <a:r>
              <a:rPr lang="en-US" dirty="0"/>
              <a:t>Federal Programmatic Requirements – SRFs including BIL (continued)</a:t>
            </a:r>
          </a:p>
        </p:txBody>
      </p:sp>
      <p:sp>
        <p:nvSpPr>
          <p:cNvPr id="3" name="Content Placeholder 2">
            <a:extLst>
              <a:ext uri="{FF2B5EF4-FFF2-40B4-BE49-F238E27FC236}">
                <a16:creationId xmlns:a16="http://schemas.microsoft.com/office/drawing/2014/main" id="{A3D7480C-F242-898D-1958-F368EEFD7AC7}"/>
              </a:ext>
            </a:extLst>
          </p:cNvPr>
          <p:cNvSpPr>
            <a:spLocks noGrp="1"/>
          </p:cNvSpPr>
          <p:nvPr>
            <p:ph idx="1"/>
          </p:nvPr>
        </p:nvSpPr>
        <p:spPr>
          <a:xfrm>
            <a:off x="457200" y="1417638"/>
            <a:ext cx="8229600" cy="4525963"/>
          </a:xfrm>
        </p:spPr>
        <p:txBody>
          <a:bodyPr/>
          <a:lstStyle/>
          <a:p>
            <a:pPr marL="0" lvl="1" indent="0">
              <a:spcBef>
                <a:spcPts val="0"/>
              </a:spcBef>
              <a:buNone/>
            </a:pPr>
            <a:r>
              <a:rPr lang="en-US" sz="1600" dirty="0">
                <a:latin typeface="+mn-lt"/>
                <a:hlinkClick r:id="rId2"/>
              </a:rPr>
              <a:t>Federal Programmatic Requirements</a:t>
            </a:r>
            <a:r>
              <a:rPr lang="en-US" sz="1600" dirty="0">
                <a:latin typeface="+mn-lt"/>
              </a:rPr>
              <a:t> (continued)</a:t>
            </a:r>
            <a:endParaRPr lang="en-US" sz="1600" dirty="0">
              <a:latin typeface="+mn-lt"/>
              <a:cs typeface="Calibri" panose="020F0502020204030204" pitchFamily="34" charset="0"/>
            </a:endParaRPr>
          </a:p>
          <a:p>
            <a:pPr marL="0" lvl="1">
              <a:spcBef>
                <a:spcPts val="0"/>
              </a:spcBef>
            </a:pPr>
            <a:r>
              <a:rPr lang="en-US" sz="1600" b="1" dirty="0">
                <a:latin typeface="+mn-lt"/>
                <a:cs typeface="Calibri" panose="020F0502020204030204" pitchFamily="34" charset="0"/>
              </a:rPr>
              <a:t>SRF Loan and Disbursement Confirmation </a:t>
            </a:r>
            <a:r>
              <a:rPr lang="en-US" sz="1600" dirty="0">
                <a:latin typeface="+mn-lt"/>
                <a:cs typeface="Calibri" panose="020F0502020204030204" pitchFamily="34" charset="0"/>
              </a:rPr>
              <a:t>- </a:t>
            </a:r>
            <a:r>
              <a:rPr lang="en-US" sz="1600" dirty="0">
                <a:latin typeface="+mn-lt"/>
              </a:rPr>
              <a:t>After the project has been bid and the project costs have been determined, the SRF recipient will be asked to confirm the final loan amount and estimated disbursement schedule. </a:t>
            </a:r>
            <a:endParaRPr lang="en-US" sz="1600" dirty="0">
              <a:latin typeface="+mn-lt"/>
              <a:cs typeface="Calibri" panose="020F0502020204030204" pitchFamily="34" charset="0"/>
            </a:endParaRPr>
          </a:p>
          <a:p>
            <a:pPr marL="0" lvl="1">
              <a:spcBef>
                <a:spcPts val="0"/>
              </a:spcBef>
            </a:pPr>
            <a:r>
              <a:rPr lang="en-US" sz="1600" b="1" dirty="0">
                <a:latin typeface="+mn-lt"/>
                <a:cs typeface="Calibri" panose="020F0502020204030204" pitchFamily="34" charset="0"/>
              </a:rPr>
              <a:t>Federal Funding Accountability and Transparency Act (FFATA) Form </a:t>
            </a:r>
            <a:r>
              <a:rPr lang="en-US" sz="1600" dirty="0">
                <a:latin typeface="+mn-lt"/>
                <a:cs typeface="Calibri" panose="020F0502020204030204" pitchFamily="34" charset="0"/>
              </a:rPr>
              <a:t>- </a:t>
            </a:r>
            <a:r>
              <a:rPr lang="en-US" sz="1600" dirty="0">
                <a:latin typeface="+mn-lt"/>
              </a:rPr>
              <a:t>The FFATA requires that information disclosure by entities receiving federal funding be made available to the public via www.USASpending.gov. SRF recipients will complete a simple form regarding total federal funding received by the entity in a given year. </a:t>
            </a:r>
            <a:endParaRPr lang="en-US" sz="1600" dirty="0">
              <a:latin typeface="+mn-lt"/>
              <a:cs typeface="Calibri" panose="020F0502020204030204" pitchFamily="34" charset="0"/>
            </a:endParaRPr>
          </a:p>
          <a:p>
            <a:pPr marL="0" lvl="1">
              <a:spcBef>
                <a:spcPts val="0"/>
              </a:spcBef>
            </a:pPr>
            <a:r>
              <a:rPr lang="en-US" sz="1600" b="1" dirty="0">
                <a:latin typeface="+mn-lt"/>
                <a:cs typeface="Calibri" panose="020F0502020204030204" pitchFamily="34" charset="0"/>
              </a:rPr>
              <a:t>Initial Cash Draw Request </a:t>
            </a:r>
            <a:r>
              <a:rPr lang="en-US" sz="1600" dirty="0">
                <a:latin typeface="+mn-lt"/>
                <a:cs typeface="Calibri" panose="020F0502020204030204" pitchFamily="34" charset="0"/>
              </a:rPr>
              <a:t>- </a:t>
            </a:r>
            <a:r>
              <a:rPr lang="en-US" sz="1600" dirty="0">
                <a:latin typeface="+mn-lt"/>
              </a:rPr>
              <a:t>Federal tax code requires a draw of in excess of 5% of the loan amount (if less than $1,000,000) or in excess of $50,000 (if loan amount is $1,000,000 or more) to be disbursed at loan closing for tax exempt transactions. In order to make a disbursement at loan closing, the “Cash Draw Request Form” must be completed and approved at least four weeks prior to the scheduled loan closing date</a:t>
            </a:r>
            <a:endParaRPr lang="en-US" sz="1600" dirty="0">
              <a:latin typeface="+mn-lt"/>
              <a:cs typeface="Calibri" panose="020F0502020204030204" pitchFamily="34" charset="0"/>
            </a:endParaRPr>
          </a:p>
          <a:p>
            <a:pPr marL="0" lvl="1">
              <a:spcBef>
                <a:spcPts val="0"/>
              </a:spcBef>
            </a:pPr>
            <a:r>
              <a:rPr lang="en-US" sz="1600" b="1" dirty="0">
                <a:latin typeface="+mn-lt"/>
                <a:cs typeface="Calibri" panose="020F0502020204030204" pitchFamily="34" charset="0"/>
              </a:rPr>
              <a:t>Dedicated Source of Revenue </a:t>
            </a:r>
            <a:r>
              <a:rPr lang="en-US" sz="1600" dirty="0">
                <a:latin typeface="+mn-lt"/>
                <a:cs typeface="Calibri" panose="020F0502020204030204" pitchFamily="34" charset="0"/>
              </a:rPr>
              <a:t>-</a:t>
            </a:r>
            <a:r>
              <a:rPr lang="en-US" sz="1600" dirty="0">
                <a:latin typeface="+mn-lt"/>
              </a:rPr>
              <a:t> For loan repayment security, a General obligation and revenue pledge is required from governmental entities. </a:t>
            </a:r>
          </a:p>
          <a:p>
            <a:pPr marL="0" lvl="1">
              <a:spcBef>
                <a:spcPts val="0"/>
              </a:spcBef>
            </a:pPr>
            <a:r>
              <a:rPr lang="en-US" sz="1600" b="1" dirty="0">
                <a:latin typeface="+mn-lt"/>
                <a:cs typeface="Calibri" panose="020F0502020204030204" pitchFamily="34" charset="0"/>
              </a:rPr>
              <a:t>Single Audit </a:t>
            </a:r>
            <a:r>
              <a:rPr lang="en-US" sz="1600" dirty="0">
                <a:latin typeface="+mn-lt"/>
                <a:cs typeface="Calibri" panose="020F0502020204030204" pitchFamily="34" charset="0"/>
              </a:rPr>
              <a:t>– if meet federal funding threshold MDE sends notification letter</a:t>
            </a:r>
          </a:p>
          <a:p>
            <a:pPr marL="0" lvl="1">
              <a:spcBef>
                <a:spcPts val="0"/>
              </a:spcBef>
            </a:pPr>
            <a:r>
              <a:rPr lang="en-US" sz="1600" b="1" dirty="0">
                <a:latin typeface="+mn-lt"/>
                <a:cs typeface="Calibri" panose="020F0502020204030204" pitchFamily="34" charset="0"/>
              </a:rPr>
              <a:t>Loan closings including all necessary documents </a:t>
            </a:r>
            <a:r>
              <a:rPr lang="en-US" sz="1600" dirty="0">
                <a:latin typeface="+mn-lt"/>
                <a:cs typeface="Calibri" panose="020F0502020204030204" pitchFamily="34" charset="0"/>
              </a:rPr>
              <a:t>– coordination with borrower and                                 legal counsel.  </a:t>
            </a:r>
            <a:r>
              <a:rPr lang="en-US" sz="1600" dirty="0">
                <a:latin typeface="+mn-lt"/>
              </a:rPr>
              <a:t>Once all applicable programmatic requirements are completed, a loan                              closing will be scheduled for a date agreed upon by MDE and borrower’s legal representation.</a:t>
            </a:r>
          </a:p>
          <a:p>
            <a:pPr marL="0">
              <a:spcBef>
                <a:spcPts val="0"/>
              </a:spcBef>
            </a:pPr>
            <a:r>
              <a:rPr lang="en-US" sz="1600" dirty="0">
                <a:latin typeface="+mn-lt"/>
                <a:hlinkClick r:id="rId3"/>
              </a:rPr>
              <a:t>Template Loan Agreements </a:t>
            </a:r>
            <a:endParaRPr lang="en-US" sz="1600" dirty="0">
              <a:latin typeface="+mn-lt"/>
            </a:endParaRPr>
          </a:p>
          <a:p>
            <a:pPr marL="0" indent="0">
              <a:buNone/>
            </a:pPr>
            <a:endParaRPr lang="en-US" dirty="0"/>
          </a:p>
        </p:txBody>
      </p:sp>
    </p:spTree>
    <p:extLst>
      <p:ext uri="{BB962C8B-B14F-4D97-AF65-F5344CB8AC3E}">
        <p14:creationId xmlns:p14="http://schemas.microsoft.com/office/powerpoint/2010/main" val="68379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7F01-7D6E-158B-475C-6288153BD357}"/>
              </a:ext>
            </a:extLst>
          </p:cNvPr>
          <p:cNvSpPr>
            <a:spLocks noGrp="1"/>
          </p:cNvSpPr>
          <p:nvPr>
            <p:ph type="title"/>
          </p:nvPr>
        </p:nvSpPr>
        <p:spPr/>
        <p:txBody>
          <a:bodyPr>
            <a:normAutofit fontScale="90000"/>
          </a:bodyPr>
          <a:lstStyle/>
          <a:p>
            <a:r>
              <a:rPr lang="en-US" dirty="0"/>
              <a:t>Interest Rates &amp; Underwriting Process for SRF Loans</a:t>
            </a:r>
          </a:p>
        </p:txBody>
      </p:sp>
      <p:sp>
        <p:nvSpPr>
          <p:cNvPr id="3" name="Content Placeholder 2">
            <a:extLst>
              <a:ext uri="{FF2B5EF4-FFF2-40B4-BE49-F238E27FC236}">
                <a16:creationId xmlns:a16="http://schemas.microsoft.com/office/drawing/2014/main" id="{4F63EA7B-A3C1-E652-65C7-964FD8A7481E}"/>
              </a:ext>
            </a:extLst>
          </p:cNvPr>
          <p:cNvSpPr>
            <a:spLocks noGrp="1"/>
          </p:cNvSpPr>
          <p:nvPr>
            <p:ph idx="1"/>
          </p:nvPr>
        </p:nvSpPr>
        <p:spPr>
          <a:xfrm>
            <a:off x="4724400" y="1425659"/>
            <a:ext cx="4567989" cy="5165724"/>
          </a:xfrm>
        </p:spPr>
        <p:txBody>
          <a:bodyPr/>
          <a:lstStyle/>
          <a:p>
            <a:pPr marL="0" indent="0">
              <a:spcBef>
                <a:spcPts val="0"/>
              </a:spcBef>
              <a:buNone/>
            </a:pPr>
            <a:r>
              <a:rPr lang="en-US" sz="1400" b="1" dirty="0">
                <a:latin typeface="+mn-lt"/>
              </a:rPr>
              <a:t>Underwriting Process </a:t>
            </a:r>
            <a:r>
              <a:rPr lang="en-US" sz="1400" dirty="0">
                <a:latin typeface="+mn-lt"/>
              </a:rPr>
              <a:t>– preliminary and </a:t>
            </a:r>
          </a:p>
          <a:p>
            <a:pPr marL="0" indent="0">
              <a:spcBef>
                <a:spcPts val="0"/>
              </a:spcBef>
              <a:buNone/>
            </a:pPr>
            <a:r>
              <a:rPr lang="en-US" sz="1400" dirty="0">
                <a:latin typeface="+mn-lt"/>
              </a:rPr>
              <a:t>final financial capacity analysis </a:t>
            </a:r>
          </a:p>
          <a:p>
            <a:pPr>
              <a:spcBef>
                <a:spcPts val="0"/>
              </a:spcBef>
            </a:pPr>
            <a:r>
              <a:rPr lang="en-US" sz="1400" i="1" dirty="0">
                <a:latin typeface="+mn-lt"/>
              </a:rPr>
              <a:t>Due diligence </a:t>
            </a:r>
            <a:r>
              <a:rPr lang="en-US" sz="1400" dirty="0">
                <a:latin typeface="+mn-lt"/>
              </a:rPr>
              <a:t>– responsible lending practices                         require a credit analysis to ensure that the borrower can afford obligated debt service.  A self-sufficient enterprise fund system is encouraged. </a:t>
            </a:r>
          </a:p>
          <a:p>
            <a:pPr>
              <a:spcBef>
                <a:spcPts val="0"/>
              </a:spcBef>
            </a:pPr>
            <a:r>
              <a:rPr lang="en-US" sz="1400" i="1" dirty="0">
                <a:latin typeface="+mn-lt"/>
              </a:rPr>
              <a:t>Financial Capacity Analysis: </a:t>
            </a:r>
          </a:p>
          <a:p>
            <a:pPr marL="0" indent="0">
              <a:spcBef>
                <a:spcPts val="0"/>
              </a:spcBef>
              <a:buNone/>
            </a:pPr>
            <a:r>
              <a:rPr lang="en-US" sz="1400" dirty="0">
                <a:latin typeface="+mn-lt"/>
              </a:rPr>
              <a:t>        Revenues – Expenses (excluding depreciation) – </a:t>
            </a:r>
          </a:p>
          <a:p>
            <a:pPr marL="0" indent="0">
              <a:spcBef>
                <a:spcPts val="0"/>
              </a:spcBef>
              <a:buNone/>
            </a:pPr>
            <a:r>
              <a:rPr lang="en-US" sz="1400" dirty="0">
                <a:latin typeface="+mn-lt"/>
              </a:rPr>
              <a:t>        Debt Service = Positive Cash Flow</a:t>
            </a:r>
          </a:p>
          <a:p>
            <a:pPr>
              <a:spcBef>
                <a:spcPts val="0"/>
              </a:spcBef>
            </a:pPr>
            <a:r>
              <a:rPr lang="en-US" sz="1400" dirty="0">
                <a:latin typeface="+mn-lt"/>
              </a:rPr>
              <a:t>We are looking for debt service coverage of 1.20 – </a:t>
            </a:r>
          </a:p>
          <a:p>
            <a:pPr marL="0" indent="0">
              <a:spcBef>
                <a:spcPts val="0"/>
              </a:spcBef>
              <a:buNone/>
            </a:pPr>
            <a:r>
              <a:rPr lang="en-US" sz="1400" dirty="0">
                <a:latin typeface="+mn-lt"/>
              </a:rPr>
              <a:t>         all expenses are met plus debt and there is a 20% </a:t>
            </a:r>
          </a:p>
          <a:p>
            <a:pPr marL="0" indent="0">
              <a:spcBef>
                <a:spcPts val="0"/>
              </a:spcBef>
              <a:buNone/>
            </a:pPr>
            <a:r>
              <a:rPr lang="en-US" sz="1400" dirty="0">
                <a:latin typeface="+mn-lt"/>
              </a:rPr>
              <a:t>         cushion; flexibility to go down to 1.0; can also </a:t>
            </a:r>
          </a:p>
          <a:p>
            <a:pPr marL="0" indent="0">
              <a:spcBef>
                <a:spcPts val="0"/>
              </a:spcBef>
              <a:buNone/>
            </a:pPr>
            <a:r>
              <a:rPr lang="en-US" sz="1400" dirty="0">
                <a:latin typeface="+mn-lt"/>
              </a:rPr>
              <a:t>         receive a general fund pledge to be liable for the debt</a:t>
            </a:r>
          </a:p>
          <a:p>
            <a:pPr marL="0" indent="0">
              <a:spcBef>
                <a:spcPts val="0"/>
              </a:spcBef>
              <a:buNone/>
            </a:pPr>
            <a:r>
              <a:rPr lang="en-US" sz="1400" dirty="0">
                <a:latin typeface="+mn-lt"/>
              </a:rPr>
              <a:t>         service to back an enterprise fund that does not meet</a:t>
            </a:r>
          </a:p>
          <a:p>
            <a:pPr marL="0" indent="0">
              <a:spcBef>
                <a:spcPts val="0"/>
              </a:spcBef>
              <a:buNone/>
            </a:pPr>
            <a:r>
              <a:rPr lang="en-US" sz="1400" dirty="0">
                <a:latin typeface="+mn-lt"/>
              </a:rPr>
              <a:t>         lending standards</a:t>
            </a:r>
          </a:p>
          <a:p>
            <a:pPr>
              <a:spcBef>
                <a:spcPts val="0"/>
              </a:spcBef>
            </a:pPr>
            <a:r>
              <a:rPr lang="en-US" sz="1400" dirty="0">
                <a:latin typeface="+mn-lt"/>
                <a:cs typeface="Calibri" panose="020F0502020204030204" pitchFamily="34" charset="0"/>
              </a:rPr>
              <a:t>Review the most recent 3 years of audited financial statements, as well as any approved </a:t>
            </a:r>
          </a:p>
          <a:p>
            <a:pPr marL="0" indent="0">
              <a:spcBef>
                <a:spcPts val="0"/>
              </a:spcBef>
              <a:buNone/>
            </a:pPr>
            <a:r>
              <a:rPr lang="en-US" sz="1400" dirty="0">
                <a:latin typeface="+mn-lt"/>
                <a:cs typeface="Calibri" panose="020F0502020204030204" pitchFamily="34" charset="0"/>
              </a:rPr>
              <a:t>         water and sewer rate schedules </a:t>
            </a:r>
            <a:endParaRPr lang="en-US" sz="1400" dirty="0">
              <a:latin typeface="+mn-lt"/>
            </a:endParaRPr>
          </a:p>
          <a:p>
            <a:pPr marL="0" indent="0">
              <a:buNone/>
            </a:pPr>
            <a:endParaRPr lang="en-US" dirty="0"/>
          </a:p>
        </p:txBody>
      </p:sp>
      <p:pic>
        <p:nvPicPr>
          <p:cNvPr id="7" name="Picture 6">
            <a:extLst>
              <a:ext uri="{FF2B5EF4-FFF2-40B4-BE49-F238E27FC236}">
                <a16:creationId xmlns:a16="http://schemas.microsoft.com/office/drawing/2014/main" id="{5ACF66F5-0A19-DF3D-CEC7-28A068FECEAC}"/>
              </a:ext>
            </a:extLst>
          </p:cNvPr>
          <p:cNvPicPr>
            <a:picLocks noChangeAspect="1"/>
          </p:cNvPicPr>
          <p:nvPr/>
        </p:nvPicPr>
        <p:blipFill>
          <a:blip r:embed="rId2"/>
          <a:stretch>
            <a:fillRect/>
          </a:stretch>
        </p:blipFill>
        <p:spPr>
          <a:xfrm>
            <a:off x="67200" y="1425659"/>
            <a:ext cx="4693295" cy="4235262"/>
          </a:xfrm>
          <a:prstGeom prst="rect">
            <a:avLst/>
          </a:prstGeom>
        </p:spPr>
      </p:pic>
      <p:sp>
        <p:nvSpPr>
          <p:cNvPr id="8" name="TextBox 7">
            <a:extLst>
              <a:ext uri="{FF2B5EF4-FFF2-40B4-BE49-F238E27FC236}">
                <a16:creationId xmlns:a16="http://schemas.microsoft.com/office/drawing/2014/main" id="{089B7C84-1C6D-26F8-90A7-B96BFBBF0FCD}"/>
              </a:ext>
            </a:extLst>
          </p:cNvPr>
          <p:cNvSpPr txBox="1"/>
          <p:nvPr/>
        </p:nvSpPr>
        <p:spPr>
          <a:xfrm>
            <a:off x="31105" y="5646821"/>
            <a:ext cx="4547936" cy="1107996"/>
          </a:xfrm>
          <a:prstGeom prst="rect">
            <a:avLst/>
          </a:prstGeom>
          <a:noFill/>
        </p:spPr>
        <p:txBody>
          <a:bodyPr wrap="square" rtlCol="0">
            <a:spAutoFit/>
          </a:bodyPr>
          <a:lstStyle/>
          <a:p>
            <a:r>
              <a:rPr lang="en-US" sz="1600" dirty="0">
                <a:latin typeface="+mn-lt"/>
              </a:rPr>
              <a:t>Updated Monthly: </a:t>
            </a:r>
          </a:p>
          <a:p>
            <a:r>
              <a:rPr lang="en-US" sz="1600" dirty="0">
                <a:latin typeface="+mn-lt"/>
                <a:hlinkClick r:id="rId3"/>
              </a:rPr>
              <a:t>https://mde.maryland.gov/programs/water/WQFA/Pages/InterestRates.aspx</a:t>
            </a:r>
            <a:endParaRPr lang="en-US" sz="1600" dirty="0">
              <a:latin typeface="+mn-lt"/>
            </a:endParaRPr>
          </a:p>
          <a:p>
            <a:endParaRPr lang="en-US" dirty="0"/>
          </a:p>
        </p:txBody>
      </p:sp>
    </p:spTree>
    <p:extLst>
      <p:ext uri="{BB962C8B-B14F-4D97-AF65-F5344CB8AC3E}">
        <p14:creationId xmlns:p14="http://schemas.microsoft.com/office/powerpoint/2010/main" val="97753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CE41D23-09C2-5ADD-BF57-F483D1C01FCA}"/>
              </a:ext>
            </a:extLst>
          </p:cNvPr>
          <p:cNvSpPr>
            <a:spLocks noGrp="1"/>
          </p:cNvSpPr>
          <p:nvPr>
            <p:ph type="title"/>
          </p:nvPr>
        </p:nvSpPr>
        <p:spPr>
          <a:xfrm>
            <a:off x="457200" y="274638"/>
            <a:ext cx="8229600" cy="1020762"/>
          </a:xfrm>
        </p:spPr>
        <p:txBody>
          <a:bodyPr>
            <a:normAutofit fontScale="90000"/>
          </a:bodyPr>
          <a:lstStyle/>
          <a:p>
            <a:r>
              <a:rPr lang="en-US" altLang="en-US" dirty="0">
                <a:latin typeface="Montserrat Semi Bold"/>
                <a:cs typeface="Arial" panose="020B0604020202020204" pitchFamily="34" charset="0"/>
              </a:rPr>
              <a:t>Upcoming Opportunities - MDE BIL Funding</a:t>
            </a:r>
          </a:p>
        </p:txBody>
      </p:sp>
      <p:sp>
        <p:nvSpPr>
          <p:cNvPr id="3" name="Content Placeholder 2">
            <a:extLst>
              <a:ext uri="{FF2B5EF4-FFF2-40B4-BE49-F238E27FC236}">
                <a16:creationId xmlns:a16="http://schemas.microsoft.com/office/drawing/2014/main" id="{395AD219-9DAB-A850-9BB6-63AA8E13D635}"/>
              </a:ext>
            </a:extLst>
          </p:cNvPr>
          <p:cNvSpPr>
            <a:spLocks noGrp="1"/>
          </p:cNvSpPr>
          <p:nvPr>
            <p:ph idx="1"/>
          </p:nvPr>
        </p:nvSpPr>
        <p:spPr>
          <a:xfrm>
            <a:off x="-228600" y="1447800"/>
            <a:ext cx="8001000" cy="4525963"/>
          </a:xfrm>
        </p:spPr>
        <p:txBody>
          <a:bodyPr/>
          <a:lstStyle/>
          <a:p>
            <a:pPr lvl="1">
              <a:spcBef>
                <a:spcPct val="0"/>
              </a:spcBef>
              <a:defRPr/>
            </a:pPr>
            <a:r>
              <a:rPr lang="en-US" altLang="en-US" sz="1500" dirty="0">
                <a:latin typeface="+mn-lt"/>
                <a:cs typeface="Arial" panose="020B0604020202020204" pitchFamily="34" charset="0"/>
              </a:rPr>
              <a:t>The BIL Water Quality and Drinking Water SRF funding is flowing to each state through their existing State Revolving Fund Programs using federal allocation formulas. </a:t>
            </a:r>
          </a:p>
          <a:p>
            <a:pPr lvl="1">
              <a:spcBef>
                <a:spcPct val="0"/>
              </a:spcBef>
              <a:defRPr/>
            </a:pPr>
            <a:r>
              <a:rPr lang="en-US" altLang="en-US" sz="1500" dirty="0">
                <a:latin typeface="+mn-lt"/>
                <a:cs typeface="Arial" panose="020B0604020202020204" pitchFamily="34" charset="0"/>
              </a:rPr>
              <a:t>In Maryland MDE manages both the Water Quality and Drinking Water SRF programs and will be receiving more than $800M over 5 years.  This funding is split among 5 different buckets:</a:t>
            </a:r>
          </a:p>
          <a:p>
            <a:pPr lvl="2">
              <a:spcBef>
                <a:spcPct val="0"/>
              </a:spcBef>
              <a:defRPr/>
            </a:pPr>
            <a:r>
              <a:rPr lang="en-US" altLang="en-US" sz="1500" i="1" dirty="0">
                <a:latin typeface="+mn-lt"/>
                <a:cs typeface="Arial" panose="020B0604020202020204" pitchFamily="34" charset="0"/>
              </a:rPr>
              <a:t>Water Quality “Base” Program </a:t>
            </a:r>
            <a:r>
              <a:rPr lang="en-US" altLang="en-US" sz="1500" dirty="0">
                <a:latin typeface="+mn-lt"/>
                <a:cs typeface="Arial" panose="020B0604020202020204" pitchFamily="34" charset="0"/>
              </a:rPr>
              <a:t>– this is the normal Water Quality SRF Program with all of the eligible uses – 49% of the funding is for loan forgiveness in disadvantaged communities </a:t>
            </a:r>
          </a:p>
          <a:p>
            <a:pPr lvl="2">
              <a:spcBef>
                <a:spcPct val="0"/>
              </a:spcBef>
              <a:defRPr/>
            </a:pPr>
            <a:r>
              <a:rPr lang="en-US" altLang="en-US" sz="1500" i="1" dirty="0">
                <a:latin typeface="+mn-lt"/>
                <a:cs typeface="Arial" panose="020B0604020202020204" pitchFamily="34" charset="0"/>
              </a:rPr>
              <a:t>Drinking Water “Base Program </a:t>
            </a:r>
            <a:r>
              <a:rPr lang="en-US" altLang="en-US" sz="1500" dirty="0">
                <a:latin typeface="+mn-lt"/>
                <a:cs typeface="Arial" panose="020B0604020202020204" pitchFamily="34" charset="0"/>
              </a:rPr>
              <a:t>– this is the normal Drinking Water SRF Program with all of the eligible uses – 49% of the funding is for loan forgiveness in disadvantaged communities</a:t>
            </a:r>
          </a:p>
          <a:p>
            <a:pPr lvl="2">
              <a:spcBef>
                <a:spcPct val="0"/>
              </a:spcBef>
              <a:defRPr/>
            </a:pPr>
            <a:r>
              <a:rPr lang="en-US" altLang="en-US" sz="1500" i="1" dirty="0">
                <a:latin typeface="+mn-lt"/>
                <a:cs typeface="Arial" panose="020B0604020202020204" pitchFamily="34" charset="0"/>
              </a:rPr>
              <a:t>Water Quality PFAs &amp; Emerging Contaminants Funding </a:t>
            </a:r>
            <a:r>
              <a:rPr lang="en-US" altLang="en-US" sz="1500" dirty="0">
                <a:latin typeface="+mn-lt"/>
                <a:cs typeface="Arial" panose="020B0604020202020204" pitchFamily="34" charset="0"/>
              </a:rPr>
              <a:t>– 100% of the funding for loan forgiveness in any communities</a:t>
            </a:r>
          </a:p>
          <a:p>
            <a:pPr lvl="2">
              <a:spcBef>
                <a:spcPct val="0"/>
              </a:spcBef>
              <a:defRPr/>
            </a:pPr>
            <a:r>
              <a:rPr lang="en-US" altLang="en-US" sz="1500" i="1" dirty="0">
                <a:latin typeface="+mn-lt"/>
                <a:cs typeface="Arial" panose="020B0604020202020204" pitchFamily="34" charset="0"/>
              </a:rPr>
              <a:t>Drinking Water PFAs &amp; Emerging Contaminants Funding </a:t>
            </a:r>
            <a:r>
              <a:rPr lang="en-US" altLang="en-US" sz="1500" dirty="0">
                <a:latin typeface="+mn-lt"/>
                <a:cs typeface="Arial" panose="020B0604020202020204" pitchFamily="34" charset="0"/>
              </a:rPr>
              <a:t>– 100% of the funding for loan forgiveness in any communities</a:t>
            </a:r>
          </a:p>
          <a:p>
            <a:pPr lvl="2">
              <a:spcBef>
                <a:spcPct val="0"/>
              </a:spcBef>
              <a:defRPr/>
            </a:pPr>
            <a:r>
              <a:rPr lang="en-US" altLang="en-US" sz="1500" i="1" dirty="0">
                <a:latin typeface="+mn-lt"/>
                <a:cs typeface="Arial" panose="020B0604020202020204" pitchFamily="34" charset="0"/>
              </a:rPr>
              <a:t>Drinking Water Lead Service Line Replacement Funding </a:t>
            </a:r>
            <a:r>
              <a:rPr lang="en-US" altLang="en-US" sz="1500" dirty="0">
                <a:latin typeface="+mn-lt"/>
                <a:cs typeface="Arial" panose="020B0604020202020204" pitchFamily="34" charset="0"/>
              </a:rPr>
              <a:t>– 49% of the funding for loan forgiveness in disadvantaged communities </a:t>
            </a:r>
          </a:p>
          <a:p>
            <a:pPr lvl="1">
              <a:spcBef>
                <a:spcPct val="0"/>
              </a:spcBef>
              <a:defRPr/>
            </a:pPr>
            <a:r>
              <a:rPr lang="en-US" altLang="en-US" sz="1500" dirty="0">
                <a:latin typeface="+mn-lt"/>
                <a:cs typeface="Arial" panose="020B0604020202020204" pitchFamily="34" charset="0"/>
              </a:rPr>
              <a:t>States are required to go through a public solicitation, scoring, and ranking process to allocate this funding – draft funding lists are then sent out for public comment and to                            EPA for review.  </a:t>
            </a:r>
            <a:endParaRPr lang="en-US" altLang="en-US" sz="1500" dirty="0">
              <a:latin typeface="+mn-lt"/>
            </a:endParaRPr>
          </a:p>
          <a:p>
            <a:pPr lvl="1">
              <a:spcBef>
                <a:spcPct val="0"/>
              </a:spcBef>
              <a:defRPr/>
            </a:pPr>
            <a:r>
              <a:rPr lang="en-US" altLang="en-US" sz="1500" dirty="0">
                <a:latin typeface="+mn-lt"/>
                <a:cs typeface="Arial" panose="020B0604020202020204" pitchFamily="34" charset="0"/>
              </a:rPr>
              <a:t>States apply to EPA to have the funding awarded after they have gone through this process and identified the projects that they intend to fund with the federal funding.  EPA approves states “Intended </a:t>
            </a:r>
            <a:r>
              <a:rPr lang="en-US" altLang="en-US" sz="1500" dirty="0">
                <a:latin typeface="+mn-lt"/>
              </a:rPr>
              <a:t>U</a:t>
            </a:r>
            <a:r>
              <a:rPr lang="en-US" altLang="en-US" sz="1500" dirty="0">
                <a:latin typeface="+mn-lt"/>
                <a:cs typeface="Arial" panose="020B0604020202020204" pitchFamily="34" charset="0"/>
              </a:rPr>
              <a:t>se </a:t>
            </a:r>
            <a:r>
              <a:rPr lang="en-US" altLang="en-US" sz="1500" dirty="0">
                <a:latin typeface="+mn-lt"/>
              </a:rPr>
              <a:t>P</a:t>
            </a:r>
            <a:r>
              <a:rPr lang="en-US" altLang="en-US" sz="1500" dirty="0">
                <a:latin typeface="+mn-lt"/>
                <a:cs typeface="Arial" panose="020B0604020202020204" pitchFamily="34" charset="0"/>
              </a:rPr>
              <a:t>lans” that list the specific projects they intend to fund.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2EA04B9-4D14-D65A-AB00-7BEE5F6FF3FC}"/>
              </a:ext>
            </a:extLst>
          </p:cNvPr>
          <p:cNvSpPr>
            <a:spLocks noGrp="1"/>
          </p:cNvSpPr>
          <p:nvPr>
            <p:ph type="title"/>
          </p:nvPr>
        </p:nvSpPr>
        <p:spPr/>
        <p:txBody>
          <a:bodyPr>
            <a:normAutofit/>
          </a:bodyPr>
          <a:lstStyle/>
          <a:p>
            <a:r>
              <a:rPr lang="en-US" altLang="en-US" dirty="0">
                <a:latin typeface="Montserrat Semi Bold" pitchFamily="2" charset="0"/>
              </a:rPr>
              <a:t>MDE BIL FFY22 $</a:t>
            </a:r>
          </a:p>
        </p:txBody>
      </p:sp>
      <p:graphicFrame>
        <p:nvGraphicFramePr>
          <p:cNvPr id="3" name="Table 2">
            <a:extLst>
              <a:ext uri="{FF2B5EF4-FFF2-40B4-BE49-F238E27FC236}">
                <a16:creationId xmlns:a16="http://schemas.microsoft.com/office/drawing/2014/main" id="{6B2E8169-FBE2-9E8A-A33C-EA853CF78D91}"/>
              </a:ext>
            </a:extLst>
          </p:cNvPr>
          <p:cNvGraphicFramePr>
            <a:graphicFrameLocks noGrp="1"/>
          </p:cNvGraphicFramePr>
          <p:nvPr>
            <p:extLst>
              <p:ext uri="{D42A27DB-BD31-4B8C-83A1-F6EECF244321}">
                <p14:modId xmlns:p14="http://schemas.microsoft.com/office/powerpoint/2010/main" val="3617504459"/>
              </p:ext>
            </p:extLst>
          </p:nvPr>
        </p:nvGraphicFramePr>
        <p:xfrm>
          <a:off x="609600" y="1524001"/>
          <a:ext cx="6960115" cy="3710302"/>
        </p:xfrm>
        <a:graphic>
          <a:graphicData uri="http://schemas.openxmlformats.org/drawingml/2006/table">
            <a:tbl>
              <a:tblPr>
                <a:tableStyleId>{5C22544A-7EE6-4342-B048-85BDC9FD1C3A}</a:tableStyleId>
              </a:tblPr>
              <a:tblGrid>
                <a:gridCol w="2850805">
                  <a:extLst>
                    <a:ext uri="{9D8B030D-6E8A-4147-A177-3AD203B41FA5}">
                      <a16:colId xmlns:a16="http://schemas.microsoft.com/office/drawing/2014/main" val="809700269"/>
                    </a:ext>
                  </a:extLst>
                </a:gridCol>
                <a:gridCol w="1369770">
                  <a:extLst>
                    <a:ext uri="{9D8B030D-6E8A-4147-A177-3AD203B41FA5}">
                      <a16:colId xmlns:a16="http://schemas.microsoft.com/office/drawing/2014/main" val="1890676516"/>
                    </a:ext>
                  </a:extLst>
                </a:gridCol>
                <a:gridCol w="1369770">
                  <a:extLst>
                    <a:ext uri="{9D8B030D-6E8A-4147-A177-3AD203B41FA5}">
                      <a16:colId xmlns:a16="http://schemas.microsoft.com/office/drawing/2014/main" val="1488796259"/>
                    </a:ext>
                  </a:extLst>
                </a:gridCol>
                <a:gridCol w="1369770">
                  <a:extLst>
                    <a:ext uri="{9D8B030D-6E8A-4147-A177-3AD203B41FA5}">
                      <a16:colId xmlns:a16="http://schemas.microsoft.com/office/drawing/2014/main" val="1435234883"/>
                    </a:ext>
                  </a:extLst>
                </a:gridCol>
              </a:tblGrid>
              <a:tr h="598743">
                <a:tc>
                  <a:txBody>
                    <a:bodyPr/>
                    <a:lstStyle/>
                    <a:p>
                      <a:pPr marL="0" marR="0" fontAlgn="b">
                        <a:lnSpc>
                          <a:spcPct val="107000"/>
                        </a:lnSpc>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b="1" kern="1200" dirty="0">
                          <a:effectLst/>
                        </a:rPr>
                        <a:t>2022 </a:t>
                      </a:r>
                      <a:endParaRPr lang="en-US" sz="1400" b="1" dirty="0">
                        <a:effectLst/>
                      </a:endParaRPr>
                    </a:p>
                    <a:p>
                      <a:pPr marL="0" marR="0" algn="r" fontAlgn="b">
                        <a:lnSpc>
                          <a:spcPct val="107000"/>
                        </a:lnSpc>
                        <a:spcBef>
                          <a:spcPts val="0"/>
                        </a:spcBef>
                        <a:spcAft>
                          <a:spcPts val="0"/>
                        </a:spcAft>
                      </a:pPr>
                      <a:r>
                        <a:rPr lang="en-US" sz="1400" b="1" kern="1200" dirty="0">
                          <a:effectLst/>
                        </a:rPr>
                        <a:t>SRF Total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b="1" kern="1200" dirty="0">
                          <a:effectLst/>
                        </a:rPr>
                        <a:t>Additional </a:t>
                      </a:r>
                      <a:endParaRPr lang="en-US" sz="1400" b="1" dirty="0">
                        <a:effectLst/>
                      </a:endParaRPr>
                    </a:p>
                    <a:p>
                      <a:pPr marL="0" marR="0" algn="r" fontAlgn="b">
                        <a:lnSpc>
                          <a:spcPct val="107000"/>
                        </a:lnSpc>
                        <a:spcBef>
                          <a:spcPts val="0"/>
                        </a:spcBef>
                        <a:spcAft>
                          <a:spcPts val="0"/>
                        </a:spcAft>
                      </a:pPr>
                      <a:r>
                        <a:rPr lang="en-US" sz="1400" b="1" kern="1200" dirty="0">
                          <a:effectLst/>
                        </a:rPr>
                        <a:t>Subsidy</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b="1" kern="1200" dirty="0">
                          <a:effectLst/>
                        </a:rPr>
                        <a:t>2022 </a:t>
                      </a:r>
                      <a:endParaRPr lang="en-US" sz="1400" b="1" dirty="0">
                        <a:effectLst/>
                      </a:endParaRPr>
                    </a:p>
                    <a:p>
                      <a:pPr marL="0" marR="0" algn="r" fontAlgn="b">
                        <a:lnSpc>
                          <a:spcPct val="107000"/>
                        </a:lnSpc>
                        <a:spcBef>
                          <a:spcPts val="0"/>
                        </a:spcBef>
                        <a:spcAft>
                          <a:spcPts val="0"/>
                        </a:spcAft>
                      </a:pPr>
                      <a:r>
                        <a:rPr lang="en-US" sz="1400" b="1" kern="1200" dirty="0">
                          <a:effectLst/>
                        </a:rPr>
                        <a:t>SRF Loan Forgiveness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0355540"/>
                  </a:ext>
                </a:extLst>
              </a:tr>
              <a:tr h="380904">
                <a:tc>
                  <a:txBody>
                    <a:bodyPr/>
                    <a:lstStyle/>
                    <a:p>
                      <a:pPr marL="0" marR="0" lvl="0" indent="0" algn="l" defTabSz="914400" rtl="0" eaLnBrk="1" fontAlgn="b" latinLnBrk="0" hangingPunct="1">
                        <a:lnSpc>
                          <a:spcPct val="107000"/>
                        </a:lnSpc>
                        <a:spcBef>
                          <a:spcPts val="0"/>
                        </a:spcBef>
                        <a:spcAft>
                          <a:spcPts val="0"/>
                        </a:spcAft>
                        <a:buClrTx/>
                        <a:buSzTx/>
                        <a:buFontTx/>
                        <a:buNone/>
                        <a:tabLst/>
                        <a:defRPr/>
                      </a:pPr>
                      <a:r>
                        <a:rPr lang="en-US" sz="1400" b="1" kern="1200" dirty="0">
                          <a:effectLst/>
                        </a:rPr>
                        <a:t>Water Quality Funding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262395"/>
                  </a:ext>
                </a:extLst>
              </a:tr>
              <a:tr h="380904">
                <a:tc>
                  <a:txBody>
                    <a:bodyPr/>
                    <a:lstStyle/>
                    <a:p>
                      <a:pPr marL="0" marR="0" fontAlgn="b">
                        <a:lnSpc>
                          <a:spcPct val="107000"/>
                        </a:lnSpc>
                        <a:spcBef>
                          <a:spcPts val="0"/>
                        </a:spcBef>
                        <a:spcAft>
                          <a:spcPts val="0"/>
                        </a:spcAft>
                      </a:pPr>
                      <a:r>
                        <a:rPr lang="en-US" sz="1400" kern="1200" dirty="0">
                          <a:effectLst/>
                        </a:rPr>
                        <a:t>WQSRF Supplemental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43,046,000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49%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21,092,540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0968682"/>
                  </a:ext>
                </a:extLst>
              </a:tr>
              <a:tr h="392527">
                <a:tc>
                  <a:txBody>
                    <a:bodyPr/>
                    <a:lstStyle/>
                    <a:p>
                      <a:pPr marL="0" marR="0" fontAlgn="b">
                        <a:lnSpc>
                          <a:spcPct val="107000"/>
                        </a:lnSpc>
                        <a:spcBef>
                          <a:spcPts val="0"/>
                        </a:spcBef>
                        <a:spcAft>
                          <a:spcPts val="0"/>
                        </a:spcAft>
                      </a:pPr>
                      <a:r>
                        <a:rPr lang="en-US" sz="1400" kern="1200" dirty="0">
                          <a:effectLst/>
                        </a:rPr>
                        <a:t>WQSRF Emerging Contaminants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2,261,000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2,261,000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552706"/>
                  </a:ext>
                </a:extLst>
              </a:tr>
              <a:tr h="380904">
                <a:tc>
                  <a:txBody>
                    <a:bodyPr/>
                    <a:lstStyle/>
                    <a:p>
                      <a:pPr marL="0" marR="0" fontAlgn="b">
                        <a:lnSpc>
                          <a:spcPct val="107000"/>
                        </a:lnSpc>
                        <a:spcBef>
                          <a:spcPts val="0"/>
                        </a:spcBef>
                        <a:spcAft>
                          <a:spcPts val="0"/>
                        </a:spcAft>
                      </a:pPr>
                      <a:r>
                        <a:rPr lang="en-US" sz="1400" b="1" kern="1200" dirty="0">
                          <a:effectLst/>
                        </a:rPr>
                        <a:t>Drinking Water Funding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07000"/>
                        </a:lnSpc>
                      </a:pPr>
                      <a:endParaRPr lang="en-US" sz="1400" dirty="0">
                        <a:effectLst/>
                        <a:latin typeface="Calibri" panose="020F0502020204030204" pitchFamily="34" charset="0"/>
                        <a:cs typeface="Times New Roman" panose="02020603050405020304" pitchFamily="18" charset="0"/>
                      </a:endParaRPr>
                    </a:p>
                  </a:txBody>
                  <a:tcPr marL="8781" marR="8781" marT="878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5848914"/>
                  </a:ext>
                </a:extLst>
              </a:tr>
              <a:tr h="380904">
                <a:tc>
                  <a:txBody>
                    <a:bodyPr/>
                    <a:lstStyle/>
                    <a:p>
                      <a:pPr marL="0" marR="0" fontAlgn="b">
                        <a:lnSpc>
                          <a:spcPct val="107000"/>
                        </a:lnSpc>
                        <a:spcBef>
                          <a:spcPts val="0"/>
                        </a:spcBef>
                        <a:spcAft>
                          <a:spcPts val="0"/>
                        </a:spcAft>
                      </a:pPr>
                      <a:r>
                        <a:rPr lang="en-US" sz="1400" kern="1200" dirty="0">
                          <a:effectLst/>
                        </a:rPr>
                        <a:t>DWSRF Supplemental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32,960,000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49%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16,150,400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4301520"/>
                  </a:ext>
                </a:extLst>
              </a:tr>
              <a:tr h="380904">
                <a:tc>
                  <a:txBody>
                    <a:bodyPr/>
                    <a:lstStyle/>
                    <a:p>
                      <a:pPr marL="0" marR="0" fontAlgn="b">
                        <a:lnSpc>
                          <a:spcPct val="107000"/>
                        </a:lnSpc>
                        <a:spcBef>
                          <a:spcPts val="0"/>
                        </a:spcBef>
                        <a:spcAft>
                          <a:spcPts val="0"/>
                        </a:spcAft>
                      </a:pPr>
                      <a:r>
                        <a:rPr lang="en-US" sz="1400" kern="1200" dirty="0">
                          <a:effectLst/>
                        </a:rPr>
                        <a:t>DWSRF Emerging Contaminants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13,840,000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13,840,000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1097710"/>
                  </a:ext>
                </a:extLst>
              </a:tr>
              <a:tr h="380904">
                <a:tc>
                  <a:txBody>
                    <a:bodyPr/>
                    <a:lstStyle/>
                    <a:p>
                      <a:pPr marL="0" marR="0" fontAlgn="b">
                        <a:lnSpc>
                          <a:spcPct val="107000"/>
                        </a:lnSpc>
                        <a:spcBef>
                          <a:spcPts val="0"/>
                        </a:spcBef>
                        <a:spcAft>
                          <a:spcPts val="0"/>
                        </a:spcAft>
                      </a:pPr>
                      <a:r>
                        <a:rPr lang="en-US" sz="1400" kern="1200" dirty="0">
                          <a:effectLst/>
                        </a:rPr>
                        <a:t>DWSRF Lead Service Line Replacement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51,934,000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49%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kern="1200" dirty="0">
                          <a:effectLst/>
                        </a:rPr>
                        <a:t>25,447,660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2539521"/>
                  </a:ext>
                </a:extLst>
              </a:tr>
              <a:tr h="380904">
                <a:tc>
                  <a:txBody>
                    <a:bodyPr/>
                    <a:lstStyle/>
                    <a:p>
                      <a:pPr marL="0" marR="0" fontAlgn="b">
                        <a:lnSpc>
                          <a:spcPct val="107000"/>
                        </a:lnSpc>
                        <a:spcBef>
                          <a:spcPts val="0"/>
                        </a:spcBef>
                        <a:spcAft>
                          <a:spcPts val="0"/>
                        </a:spcAft>
                      </a:pPr>
                      <a:r>
                        <a:rPr lang="en-US" sz="1400" b="1" kern="1200" dirty="0">
                          <a:effectLst/>
                        </a:rPr>
                        <a:t>Total</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b="1" kern="1200" dirty="0">
                          <a:effectLst/>
                        </a:rPr>
                        <a:t>144,041,000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781" marR="8781" marT="878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b="1" kern="1200"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r" fontAlgn="b">
                        <a:lnSpc>
                          <a:spcPct val="107000"/>
                        </a:lnSpc>
                        <a:spcBef>
                          <a:spcPts val="0"/>
                        </a:spcBef>
                        <a:spcAft>
                          <a:spcPts val="0"/>
                        </a:spcAft>
                      </a:pPr>
                      <a:r>
                        <a:rPr lang="en-US" sz="1400" b="1" kern="1200" dirty="0">
                          <a:effectLst/>
                        </a:rPr>
                        <a:t>78,791,600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4415584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5D0DA-7F4A-A283-1647-2930AF4D572B}"/>
              </a:ext>
            </a:extLst>
          </p:cNvPr>
          <p:cNvSpPr>
            <a:spLocks noGrp="1"/>
          </p:cNvSpPr>
          <p:nvPr>
            <p:ph type="title"/>
          </p:nvPr>
        </p:nvSpPr>
        <p:spPr/>
        <p:txBody>
          <a:bodyPr/>
          <a:lstStyle/>
          <a:p>
            <a:r>
              <a:rPr lang="en-US" dirty="0"/>
              <a:t>MDE BIL Funding - continued</a:t>
            </a:r>
          </a:p>
        </p:txBody>
      </p:sp>
      <p:sp>
        <p:nvSpPr>
          <p:cNvPr id="3" name="Content Placeholder 2">
            <a:extLst>
              <a:ext uri="{FF2B5EF4-FFF2-40B4-BE49-F238E27FC236}">
                <a16:creationId xmlns:a16="http://schemas.microsoft.com/office/drawing/2014/main" id="{A88E5A0F-F179-F0CE-5857-7B059B07BBC3}"/>
              </a:ext>
            </a:extLst>
          </p:cNvPr>
          <p:cNvSpPr>
            <a:spLocks noGrp="1"/>
          </p:cNvSpPr>
          <p:nvPr>
            <p:ph idx="1"/>
          </p:nvPr>
        </p:nvSpPr>
        <p:spPr>
          <a:xfrm>
            <a:off x="437147" y="1295400"/>
            <a:ext cx="8229600" cy="4906962"/>
          </a:xfrm>
        </p:spPr>
        <p:txBody>
          <a:bodyPr/>
          <a:lstStyle/>
          <a:p>
            <a:pPr>
              <a:spcBef>
                <a:spcPts val="600"/>
              </a:spcBef>
            </a:pPr>
            <a:r>
              <a:rPr lang="en-US" sz="1800" dirty="0">
                <a:latin typeface="+mn-lt"/>
              </a:rPr>
              <a:t>States have been encouraged to use existing application processes, scoring systems, etc. to administer funding </a:t>
            </a:r>
          </a:p>
          <a:p>
            <a:pPr>
              <a:spcBef>
                <a:spcPts val="600"/>
              </a:spcBef>
            </a:pPr>
            <a:r>
              <a:rPr lang="en-US" sz="1800" dirty="0">
                <a:latin typeface="+mn-lt"/>
              </a:rPr>
              <a:t>In Maryland we used our existing process/application cycle to identify the FFY22 projects for the WQ and DW base programs – approximately $76M in funding.</a:t>
            </a:r>
          </a:p>
          <a:p>
            <a:pPr>
              <a:spcBef>
                <a:spcPts val="600"/>
              </a:spcBef>
            </a:pPr>
            <a:r>
              <a:rPr lang="en-US" sz="1800" dirty="0">
                <a:latin typeface="+mn-lt"/>
              </a:rPr>
              <a:t>Water Quality BIL – we’ve identified </a:t>
            </a:r>
            <a:r>
              <a:rPr lang="en-US" sz="1800" b="0" i="0" dirty="0">
                <a:solidFill>
                  <a:srgbClr val="000000"/>
                </a:solidFill>
                <a:effectLst/>
                <a:latin typeface="+mn-lt"/>
              </a:rPr>
              <a:t>$25M in loan and $21M in loan forgiveness for 18 Projects proposed to be funded in 12 local jurisdictions;  </a:t>
            </a:r>
          </a:p>
          <a:p>
            <a:pPr>
              <a:spcBef>
                <a:spcPts val="600"/>
              </a:spcBef>
            </a:pPr>
            <a:r>
              <a:rPr lang="en-US" sz="1800" dirty="0">
                <a:solidFill>
                  <a:srgbClr val="000000"/>
                </a:solidFill>
                <a:latin typeface="+mn-lt"/>
              </a:rPr>
              <a:t>Drinking Water BIL – we’ve identified </a:t>
            </a:r>
            <a:r>
              <a:rPr lang="en-US" sz="1800" b="0" i="0" dirty="0">
                <a:solidFill>
                  <a:srgbClr val="000000"/>
                </a:solidFill>
                <a:effectLst/>
                <a:latin typeface="+mn-lt"/>
              </a:rPr>
              <a:t>$11M in loan and $16M in loan forgiveness for 9 projects proposed to be funded in 8 local jurisdictions</a:t>
            </a:r>
          </a:p>
          <a:p>
            <a:pPr>
              <a:spcBef>
                <a:spcPts val="600"/>
              </a:spcBef>
            </a:pPr>
            <a:r>
              <a:rPr lang="en-US" sz="1800" dirty="0">
                <a:solidFill>
                  <a:srgbClr val="000000"/>
                </a:solidFill>
                <a:latin typeface="+mn-lt"/>
              </a:rPr>
              <a:t>These WQ and DW projects all scored highly in our statewide competitive funding process; we receive 3-4 times the amount of funding requests that we are able to fund annually.  </a:t>
            </a:r>
          </a:p>
          <a:p>
            <a:pPr>
              <a:spcBef>
                <a:spcPts val="600"/>
              </a:spcBef>
            </a:pPr>
            <a:r>
              <a:rPr lang="en-US" sz="1800" dirty="0">
                <a:latin typeface="+mn-lt"/>
              </a:rPr>
              <a:t>MDE has not allocated FFY22 BIL funding for Lead Service Line replacement, PFAs/Emerging Contaminants Drinking Water, and PFAs/Emerging                          Contaminants Water Quality</a:t>
            </a:r>
          </a:p>
          <a:p>
            <a:pPr>
              <a:spcBef>
                <a:spcPts val="0"/>
              </a:spcBef>
            </a:pPr>
            <a:r>
              <a:rPr lang="en-US" sz="1800" dirty="0">
                <a:latin typeface="+mn-lt"/>
              </a:rPr>
              <a:t>We will be conducting a solicitation December 2022-January 31, 2023                                     for FFY22 Lead Service Line replacement and PFAs/Emerging Contaminants Funding, as well as all FFY23 BIL funding (all 5 buckets), FFY23 Base                                   funding, Bay Restoration Funding, Supplemental Assistance, etc. </a:t>
            </a:r>
            <a:endParaRPr lang="en-US" sz="1800" dirty="0">
              <a:solidFill>
                <a:srgbClr val="000000"/>
              </a:solidFill>
              <a:latin typeface="+mn-lt"/>
            </a:endParaRPr>
          </a:p>
          <a:p>
            <a:pPr marL="0" indent="0">
              <a:buNone/>
            </a:pPr>
            <a:endParaRPr lang="en-US" dirty="0"/>
          </a:p>
        </p:txBody>
      </p:sp>
    </p:spTree>
    <p:extLst>
      <p:ext uri="{BB962C8B-B14F-4D97-AF65-F5344CB8AC3E}">
        <p14:creationId xmlns:p14="http://schemas.microsoft.com/office/powerpoint/2010/main" val="53397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24EB78C-9205-6806-A338-1DA7E7DB5166}"/>
              </a:ext>
            </a:extLst>
          </p:cNvPr>
          <p:cNvSpPr>
            <a:spLocks noGrp="1"/>
          </p:cNvSpPr>
          <p:nvPr>
            <p:ph type="title"/>
          </p:nvPr>
        </p:nvSpPr>
        <p:spPr>
          <a:xfrm>
            <a:off x="457200" y="274638"/>
            <a:ext cx="8229600" cy="944562"/>
          </a:xfrm>
        </p:spPr>
        <p:txBody>
          <a:bodyPr>
            <a:normAutofit/>
          </a:bodyPr>
          <a:lstStyle/>
          <a:p>
            <a:r>
              <a:rPr lang="en-US" altLang="en-US" dirty="0">
                <a:latin typeface="Montserrat Semi Bold" pitchFamily="2" charset="0"/>
              </a:rPr>
              <a:t>MDE Updates – Out for Public Comment</a:t>
            </a:r>
          </a:p>
        </p:txBody>
      </p:sp>
      <p:sp>
        <p:nvSpPr>
          <p:cNvPr id="3" name="Content Placeholder 2">
            <a:extLst>
              <a:ext uri="{FF2B5EF4-FFF2-40B4-BE49-F238E27FC236}">
                <a16:creationId xmlns:a16="http://schemas.microsoft.com/office/drawing/2014/main" id="{2F022B86-B91A-0177-4EDF-3F5FBE70209C}"/>
              </a:ext>
            </a:extLst>
          </p:cNvPr>
          <p:cNvSpPr>
            <a:spLocks noGrp="1"/>
          </p:cNvSpPr>
          <p:nvPr>
            <p:ph idx="1"/>
          </p:nvPr>
        </p:nvSpPr>
        <p:spPr>
          <a:xfrm>
            <a:off x="152400" y="1166018"/>
            <a:ext cx="8839200" cy="4525963"/>
          </a:xfrm>
        </p:spPr>
        <p:txBody>
          <a:bodyPr/>
          <a:lstStyle/>
          <a:p>
            <a:pPr marL="0" indent="0">
              <a:spcBef>
                <a:spcPts val="0"/>
              </a:spcBef>
              <a:buNone/>
            </a:pPr>
            <a:endParaRPr lang="en-US" sz="1600" dirty="0">
              <a:solidFill>
                <a:srgbClr val="000000"/>
              </a:solidFill>
              <a:latin typeface="+mn-lt"/>
            </a:endParaRPr>
          </a:p>
          <a:p>
            <a:pPr>
              <a:spcBef>
                <a:spcPts val="0"/>
              </a:spcBef>
            </a:pPr>
            <a:r>
              <a:rPr lang="en-US" sz="1600" dirty="0">
                <a:solidFill>
                  <a:srgbClr val="000000"/>
                </a:solidFill>
                <a:latin typeface="+mn-lt"/>
              </a:rPr>
              <a:t>Utilize Integrated Project Priority Systems to score Water Quality and Drinking Water applications </a:t>
            </a:r>
          </a:p>
          <a:p>
            <a:pPr marL="0" indent="0">
              <a:spcBef>
                <a:spcPts val="0"/>
              </a:spcBef>
              <a:buNone/>
            </a:pPr>
            <a:endParaRPr lang="en-US" sz="1000" dirty="0">
              <a:solidFill>
                <a:srgbClr val="000000"/>
              </a:solidFill>
              <a:latin typeface="+mn-lt"/>
            </a:endParaRPr>
          </a:p>
          <a:p>
            <a:pPr>
              <a:spcBef>
                <a:spcPts val="0"/>
              </a:spcBef>
            </a:pPr>
            <a:r>
              <a:rPr lang="en-US" sz="1600" dirty="0">
                <a:solidFill>
                  <a:srgbClr val="000000"/>
                </a:solidFill>
                <a:latin typeface="+mn-lt"/>
              </a:rPr>
              <a:t>Updates to our </a:t>
            </a:r>
            <a:r>
              <a:rPr lang="en-US" sz="1600" dirty="0">
                <a:solidFill>
                  <a:srgbClr val="000000"/>
                </a:solidFill>
                <a:latin typeface="+mn-lt"/>
                <a:hlinkClick r:id="rId2"/>
              </a:rPr>
              <a:t>Water Quality Integrated Project Priority System </a:t>
            </a:r>
            <a:r>
              <a:rPr lang="en-US" sz="1600" b="0" i="0" u="none" strike="noStrike" dirty="0">
                <a:solidFill>
                  <a:srgbClr val="000000"/>
                </a:solidFill>
                <a:effectLst/>
                <a:latin typeface="+mn-lt"/>
              </a:rPr>
              <a:t>are currently out for </a:t>
            </a:r>
            <a:r>
              <a:rPr lang="en-US" sz="1600" b="0" i="0" u="none" strike="noStrike" dirty="0">
                <a:solidFill>
                  <a:srgbClr val="000000"/>
                </a:solidFill>
                <a:effectLst/>
                <a:latin typeface="+mn-lt"/>
                <a:hlinkClick r:id="rId3"/>
              </a:rPr>
              <a:t>public comment</a:t>
            </a:r>
            <a:r>
              <a:rPr lang="en-US" sz="1600" b="0" i="0" u="none" strike="noStrike" dirty="0">
                <a:solidFill>
                  <a:srgbClr val="000000"/>
                </a:solidFill>
                <a:effectLst/>
                <a:latin typeface="+mn-lt"/>
              </a:rPr>
              <a:t>.  Proposed changes include: </a:t>
            </a:r>
          </a:p>
          <a:p>
            <a:pPr lvl="1">
              <a:spcBef>
                <a:spcPts val="0"/>
              </a:spcBef>
            </a:pPr>
            <a:r>
              <a:rPr lang="en-US" sz="1600" b="0" i="0" dirty="0">
                <a:solidFill>
                  <a:srgbClr val="000000"/>
                </a:solidFill>
                <a:effectLst/>
                <a:latin typeface="+mn-lt"/>
              </a:rPr>
              <a:t>Addition of scoring criteria for wetland restoration, creation, and rehabilitation projects.</a:t>
            </a:r>
            <a:endParaRPr lang="en-US" sz="1600" dirty="0">
              <a:solidFill>
                <a:srgbClr val="000000"/>
              </a:solidFill>
              <a:latin typeface="+mn-lt"/>
            </a:endParaRPr>
          </a:p>
          <a:p>
            <a:pPr lvl="1">
              <a:spcBef>
                <a:spcPts val="0"/>
              </a:spcBef>
            </a:pPr>
            <a:r>
              <a:rPr lang="en-US" sz="1600" b="0" i="0" dirty="0">
                <a:solidFill>
                  <a:srgbClr val="000000"/>
                </a:solidFill>
                <a:effectLst/>
                <a:latin typeface="+mn-lt"/>
              </a:rPr>
              <a:t>Addition of scoring criteria for upland forest planting projects.</a:t>
            </a:r>
            <a:endParaRPr lang="en-US" sz="1600" dirty="0">
              <a:solidFill>
                <a:srgbClr val="000000"/>
              </a:solidFill>
              <a:latin typeface="+mn-lt"/>
            </a:endParaRPr>
          </a:p>
          <a:p>
            <a:pPr lvl="1">
              <a:spcBef>
                <a:spcPts val="0"/>
              </a:spcBef>
            </a:pPr>
            <a:r>
              <a:rPr lang="en-US" sz="1600" b="0" i="0" dirty="0">
                <a:solidFill>
                  <a:srgbClr val="000000"/>
                </a:solidFill>
                <a:effectLst/>
                <a:latin typeface="+mn-lt"/>
              </a:rPr>
              <a:t>Addition of scoring criteria for projects that mitigate Harmful Algal Blooms (HABs) above the EPA recommended Microcystin WQ criteria of 8 ug/l.</a:t>
            </a:r>
            <a:endParaRPr lang="en-US" sz="1600" dirty="0">
              <a:solidFill>
                <a:srgbClr val="000000"/>
              </a:solidFill>
              <a:latin typeface="+mn-lt"/>
            </a:endParaRPr>
          </a:p>
          <a:p>
            <a:pPr lvl="1">
              <a:spcBef>
                <a:spcPts val="0"/>
              </a:spcBef>
            </a:pPr>
            <a:r>
              <a:rPr lang="en-US" sz="1600" b="0" i="0" dirty="0">
                <a:solidFill>
                  <a:srgbClr val="000000"/>
                </a:solidFill>
                <a:effectLst/>
                <a:latin typeface="+mn-lt"/>
              </a:rPr>
              <a:t>Addition of scoring criteria for projects that mitigate human exposure to perfluoroalkyl and polyfluoroalkyl substances (PFAS) and other emerging contaminants in the environment (other than drinking water). </a:t>
            </a:r>
            <a:endParaRPr lang="en-US" sz="1600" dirty="0">
              <a:solidFill>
                <a:srgbClr val="000000"/>
              </a:solidFill>
              <a:latin typeface="+mn-lt"/>
            </a:endParaRPr>
          </a:p>
          <a:p>
            <a:pPr lvl="1">
              <a:spcBef>
                <a:spcPts val="0"/>
              </a:spcBef>
            </a:pPr>
            <a:r>
              <a:rPr lang="en-US" sz="1600" b="0" i="0" dirty="0">
                <a:solidFill>
                  <a:srgbClr val="000000"/>
                </a:solidFill>
                <a:effectLst/>
                <a:latin typeface="+mn-lt"/>
              </a:rPr>
              <a:t>Replacement of the Environmental Benefits District scoring criteria with a criteria based on MDE’s Environmental Justice Screening Tool.</a:t>
            </a:r>
          </a:p>
          <a:p>
            <a:pPr marL="457200" lvl="1" indent="0">
              <a:spcBef>
                <a:spcPts val="0"/>
              </a:spcBef>
              <a:buNone/>
            </a:pPr>
            <a:endParaRPr lang="en-US" sz="1000" dirty="0">
              <a:solidFill>
                <a:srgbClr val="000000"/>
              </a:solidFill>
              <a:latin typeface="+mn-lt"/>
            </a:endParaRPr>
          </a:p>
          <a:p>
            <a:pPr>
              <a:spcBef>
                <a:spcPts val="0"/>
              </a:spcBef>
            </a:pPr>
            <a:r>
              <a:rPr lang="en-US" sz="1600" dirty="0">
                <a:solidFill>
                  <a:srgbClr val="000000"/>
                </a:solidFill>
                <a:latin typeface="+mn-lt"/>
              </a:rPr>
              <a:t>Updates to our </a:t>
            </a:r>
            <a:r>
              <a:rPr lang="en-US" sz="1600" dirty="0">
                <a:solidFill>
                  <a:srgbClr val="000000"/>
                </a:solidFill>
                <a:latin typeface="+mn-lt"/>
                <a:hlinkClick r:id="rId4"/>
              </a:rPr>
              <a:t>Drinking Water Integrated Project Priority System </a:t>
            </a:r>
            <a:r>
              <a:rPr lang="en-US" sz="1600" dirty="0">
                <a:solidFill>
                  <a:srgbClr val="000000"/>
                </a:solidFill>
                <a:latin typeface="+mn-lt"/>
              </a:rPr>
              <a:t>are currently out for </a:t>
            </a:r>
            <a:r>
              <a:rPr lang="en-US" sz="1600" dirty="0">
                <a:solidFill>
                  <a:srgbClr val="000000"/>
                </a:solidFill>
                <a:latin typeface="+mn-lt"/>
                <a:hlinkClick r:id="rId3"/>
              </a:rPr>
              <a:t>public comment</a:t>
            </a:r>
            <a:r>
              <a:rPr lang="en-US" sz="1600" dirty="0">
                <a:solidFill>
                  <a:srgbClr val="000000"/>
                </a:solidFill>
                <a:latin typeface="+mn-lt"/>
              </a:rPr>
              <a:t>.  Proposed changes include: </a:t>
            </a:r>
          </a:p>
          <a:p>
            <a:pPr lvl="1">
              <a:spcBef>
                <a:spcPts val="0"/>
              </a:spcBef>
            </a:pPr>
            <a:r>
              <a:rPr lang="en-US" sz="1600" b="0" i="0" dirty="0">
                <a:solidFill>
                  <a:srgbClr val="000000"/>
                </a:solidFill>
                <a:effectLst/>
                <a:latin typeface="+mn-lt"/>
              </a:rPr>
              <a:t>Addition of scoring criteria for projects that reduce exposure to perfluoroalkyl and polyfluoroalkyl substances (PFAS) or emerging contaminants (ECs).</a:t>
            </a:r>
            <a:endParaRPr lang="en-US" sz="1600" dirty="0">
              <a:solidFill>
                <a:srgbClr val="000000"/>
              </a:solidFill>
              <a:latin typeface="+mn-lt"/>
            </a:endParaRPr>
          </a:p>
          <a:p>
            <a:pPr lvl="1">
              <a:spcBef>
                <a:spcPts val="0"/>
              </a:spcBef>
            </a:pPr>
            <a:r>
              <a:rPr lang="en-US" sz="1600" b="0" i="0" dirty="0">
                <a:solidFill>
                  <a:srgbClr val="000000"/>
                </a:solidFill>
                <a:effectLst/>
                <a:latin typeface="+mn-lt"/>
              </a:rPr>
              <a:t>Addition of scoring criteria for projects to conduct service line inventories and                                      projects to replace lead service lines.</a:t>
            </a:r>
            <a:endParaRPr lang="en-US" sz="1600" dirty="0">
              <a:solidFill>
                <a:srgbClr val="000000"/>
              </a:solidFill>
              <a:latin typeface="+mn-lt"/>
            </a:endParaRPr>
          </a:p>
          <a:p>
            <a:pPr lvl="1">
              <a:spcBef>
                <a:spcPts val="0"/>
              </a:spcBef>
            </a:pPr>
            <a:r>
              <a:rPr lang="en-US" sz="1600" b="0" i="0" dirty="0">
                <a:solidFill>
                  <a:srgbClr val="000000"/>
                </a:solidFill>
                <a:effectLst/>
                <a:latin typeface="+mn-lt"/>
              </a:rPr>
              <a:t>Replacement of the Environmental Benefits District scoring criteria with a criteria                                            based on MDE’s Environmental Justice Screening Tool.</a:t>
            </a:r>
          </a:p>
          <a:p>
            <a:pPr marL="457200" lvl="1" indent="0">
              <a:spcBef>
                <a:spcPts val="0"/>
              </a:spcBef>
              <a:buNone/>
            </a:pPr>
            <a:endParaRPr lang="en-US" sz="1200" dirty="0">
              <a:solidFill>
                <a:srgbClr val="000000"/>
              </a:solidFill>
              <a:latin typeface="+mn-lt"/>
            </a:endParaRPr>
          </a:p>
          <a:p>
            <a:pPr marL="0" indent="0">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861AE-8A66-B152-CF91-4F2D6EFD8F39}"/>
              </a:ext>
            </a:extLst>
          </p:cNvPr>
          <p:cNvSpPr>
            <a:spLocks noGrp="1"/>
          </p:cNvSpPr>
          <p:nvPr>
            <p:ph type="title"/>
          </p:nvPr>
        </p:nvSpPr>
        <p:spPr/>
        <p:txBody>
          <a:bodyPr>
            <a:normAutofit fontScale="90000"/>
          </a:bodyPr>
          <a:lstStyle/>
          <a:p>
            <a:r>
              <a:rPr lang="en-US" dirty="0"/>
              <a:t>MDE Updates – Out for Public Comment (continued)</a:t>
            </a:r>
          </a:p>
        </p:txBody>
      </p:sp>
      <p:sp>
        <p:nvSpPr>
          <p:cNvPr id="3" name="Content Placeholder 2">
            <a:extLst>
              <a:ext uri="{FF2B5EF4-FFF2-40B4-BE49-F238E27FC236}">
                <a16:creationId xmlns:a16="http://schemas.microsoft.com/office/drawing/2014/main" id="{CB6A3FEC-478D-5CBA-AAAC-415BC906F028}"/>
              </a:ext>
            </a:extLst>
          </p:cNvPr>
          <p:cNvSpPr>
            <a:spLocks noGrp="1"/>
          </p:cNvSpPr>
          <p:nvPr>
            <p:ph idx="1"/>
          </p:nvPr>
        </p:nvSpPr>
        <p:spPr/>
        <p:txBody>
          <a:bodyPr/>
          <a:lstStyle/>
          <a:p>
            <a:pPr>
              <a:spcBef>
                <a:spcPct val="0"/>
              </a:spcBef>
              <a:defRPr/>
            </a:pPr>
            <a:r>
              <a:rPr lang="en-US" sz="1800" b="0" i="0" u="none" strike="noStrike" dirty="0">
                <a:solidFill>
                  <a:srgbClr val="000000"/>
                </a:solidFill>
                <a:effectLst/>
                <a:latin typeface="+mn-lt"/>
                <a:hlinkClick r:id="rId2"/>
              </a:rPr>
              <a:t>Disadvantaged Community Criteria </a:t>
            </a:r>
            <a:r>
              <a:rPr lang="en-US" sz="1800" b="0" i="0" u="none" strike="noStrike" dirty="0">
                <a:solidFill>
                  <a:srgbClr val="000000"/>
                </a:solidFill>
                <a:effectLst/>
                <a:latin typeface="+mn-lt"/>
              </a:rPr>
              <a:t>- used for loan forgiveness and lower interest rates in the SRF programs, including BIL funding. </a:t>
            </a:r>
          </a:p>
          <a:p>
            <a:pPr>
              <a:spcBef>
                <a:spcPct val="0"/>
              </a:spcBef>
              <a:defRPr/>
            </a:pPr>
            <a:r>
              <a:rPr lang="en-US" sz="1800" b="0" i="0" u="none" strike="noStrike" dirty="0">
                <a:solidFill>
                  <a:srgbClr val="000000"/>
                </a:solidFill>
                <a:effectLst/>
                <a:latin typeface="+mn-lt"/>
              </a:rPr>
              <a:t>MDE’s definition of what constitutes a Disadvantaged Community                                                        is also currently being updated and out for </a:t>
            </a:r>
            <a:r>
              <a:rPr lang="en-US" sz="1800" b="0" i="0" u="none" strike="noStrike" dirty="0">
                <a:solidFill>
                  <a:srgbClr val="000000"/>
                </a:solidFill>
                <a:effectLst/>
                <a:latin typeface="+mn-lt"/>
                <a:hlinkClick r:id="rId3"/>
              </a:rPr>
              <a:t>public comment</a:t>
            </a:r>
            <a:r>
              <a:rPr lang="en-US" sz="1800" b="0" i="0" u="none" strike="noStrike" dirty="0">
                <a:solidFill>
                  <a:srgbClr val="000000"/>
                </a:solidFill>
                <a:effectLst/>
                <a:latin typeface="+mn-lt"/>
              </a:rPr>
              <a:t>.  Changes include: </a:t>
            </a:r>
          </a:p>
          <a:p>
            <a:pPr lvl="1">
              <a:spcBef>
                <a:spcPct val="0"/>
              </a:spcBef>
              <a:defRPr/>
            </a:pPr>
            <a:r>
              <a:rPr lang="en-US" sz="1800" b="0" i="0" dirty="0">
                <a:solidFill>
                  <a:srgbClr val="000000"/>
                </a:solidFill>
                <a:effectLst/>
                <a:latin typeface="+mn-lt"/>
              </a:rPr>
              <a:t>Addition of poverty level as a DAC criteria at 110% of statewide poverty rate.</a:t>
            </a:r>
            <a:endParaRPr lang="en-US" sz="1800" dirty="0">
              <a:solidFill>
                <a:srgbClr val="000000"/>
              </a:solidFill>
              <a:latin typeface="+mn-lt"/>
            </a:endParaRPr>
          </a:p>
          <a:p>
            <a:pPr lvl="1">
              <a:spcBef>
                <a:spcPct val="0"/>
              </a:spcBef>
              <a:defRPr/>
            </a:pPr>
            <a:r>
              <a:rPr lang="en-US" sz="1800" b="0" i="0" dirty="0">
                <a:solidFill>
                  <a:srgbClr val="000000"/>
                </a:solidFill>
                <a:effectLst/>
                <a:latin typeface="+mn-lt"/>
              </a:rPr>
              <a:t>Increase Median Household Income (MHI) DAC cutoff from 70% to 80% of statewide MHI.</a:t>
            </a:r>
            <a:endParaRPr lang="en-US" sz="1800" dirty="0">
              <a:solidFill>
                <a:srgbClr val="000000"/>
              </a:solidFill>
              <a:latin typeface="+mn-lt"/>
            </a:endParaRPr>
          </a:p>
          <a:p>
            <a:pPr lvl="1">
              <a:spcBef>
                <a:spcPct val="0"/>
              </a:spcBef>
              <a:defRPr/>
            </a:pPr>
            <a:r>
              <a:rPr lang="en-US" sz="1800" b="0" i="0" dirty="0">
                <a:solidFill>
                  <a:srgbClr val="000000"/>
                </a:solidFill>
                <a:effectLst/>
                <a:latin typeface="+mn-lt"/>
              </a:rPr>
              <a:t>Add unemployment data for all jurisdictions and set as a DAC criteria at 120% of state unemployment rate. </a:t>
            </a:r>
            <a:endParaRPr lang="en-US" sz="1800" dirty="0">
              <a:solidFill>
                <a:srgbClr val="000000"/>
              </a:solidFill>
              <a:latin typeface="+mn-lt"/>
            </a:endParaRPr>
          </a:p>
          <a:p>
            <a:pPr lvl="1">
              <a:spcBef>
                <a:spcPct val="0"/>
              </a:spcBef>
              <a:defRPr/>
            </a:pPr>
            <a:r>
              <a:rPr lang="en-US" sz="1800" b="0" i="0" dirty="0">
                <a:solidFill>
                  <a:srgbClr val="000000"/>
                </a:solidFill>
                <a:effectLst/>
                <a:latin typeface="+mn-lt"/>
              </a:rPr>
              <a:t> Add population trend data for all jurisdictions and set as a DAC criteria at less than -1.2%. </a:t>
            </a:r>
            <a:endParaRPr lang="en-US" sz="1800" dirty="0">
              <a:solidFill>
                <a:srgbClr val="000000"/>
              </a:solidFill>
              <a:latin typeface="+mn-lt"/>
            </a:endParaRPr>
          </a:p>
          <a:p>
            <a:pPr lvl="1">
              <a:spcBef>
                <a:spcPct val="0"/>
              </a:spcBef>
              <a:defRPr/>
            </a:pPr>
            <a:r>
              <a:rPr lang="en-US" sz="1800" b="0" i="0" dirty="0">
                <a:solidFill>
                  <a:srgbClr val="000000"/>
                </a:solidFill>
                <a:effectLst/>
                <a:latin typeface="+mn-lt"/>
              </a:rPr>
              <a:t>Require at least 2 of 4 criteria (#1-4 above) to qualify as a DAC. </a:t>
            </a:r>
            <a:endParaRPr lang="en-US" sz="1800" dirty="0">
              <a:solidFill>
                <a:srgbClr val="000000"/>
              </a:solidFill>
              <a:latin typeface="+mn-lt"/>
            </a:endParaRPr>
          </a:p>
          <a:p>
            <a:pPr lvl="1">
              <a:spcBef>
                <a:spcPct val="0"/>
              </a:spcBef>
              <a:defRPr/>
            </a:pPr>
            <a:r>
              <a:rPr lang="en-US" sz="1800" b="0" i="0" dirty="0">
                <a:solidFill>
                  <a:srgbClr val="000000"/>
                </a:solidFill>
                <a:effectLst/>
                <a:latin typeface="+mn-lt"/>
              </a:rPr>
              <a:t>Replacement of Environmental Benefits District DAC criteria with a                                 criteria based on </a:t>
            </a:r>
            <a:r>
              <a:rPr lang="en-US" sz="1800" b="0" i="0" dirty="0">
                <a:solidFill>
                  <a:srgbClr val="000000"/>
                </a:solidFill>
                <a:effectLst/>
                <a:latin typeface="+mn-lt"/>
                <a:hlinkClick r:id="rId4"/>
              </a:rPr>
              <a:t>MDE’s Environmental Justice Screening Tool</a:t>
            </a:r>
            <a:r>
              <a:rPr lang="en-US" sz="1800" b="0" i="0" dirty="0">
                <a:solidFill>
                  <a:srgbClr val="000000"/>
                </a:solidFill>
                <a:effectLst/>
                <a:latin typeface="+mn-lt"/>
              </a:rPr>
              <a:t>.</a:t>
            </a:r>
          </a:p>
          <a:p>
            <a:pPr marL="0" indent="0">
              <a:spcBef>
                <a:spcPct val="0"/>
              </a:spcBef>
              <a:buNone/>
              <a:defRPr/>
            </a:pPr>
            <a:endParaRPr lang="en-US" sz="1200" dirty="0">
              <a:latin typeface="+mn-lt"/>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025129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6C2F9-DDBD-130B-6E2C-A9BBD62A4ADA}"/>
              </a:ext>
            </a:extLst>
          </p:cNvPr>
          <p:cNvSpPr>
            <a:spLocks noGrp="1"/>
          </p:cNvSpPr>
          <p:nvPr>
            <p:ph type="title"/>
          </p:nvPr>
        </p:nvSpPr>
        <p:spPr/>
        <p:txBody>
          <a:bodyPr>
            <a:normAutofit fontScale="90000"/>
          </a:bodyPr>
          <a:lstStyle/>
          <a:p>
            <a:r>
              <a:rPr lang="en-US" dirty="0"/>
              <a:t>MDE’s Environmental Justice Screening Tool</a:t>
            </a:r>
          </a:p>
        </p:txBody>
      </p:sp>
      <p:pic>
        <p:nvPicPr>
          <p:cNvPr id="4" name="Picture 3">
            <a:extLst>
              <a:ext uri="{FF2B5EF4-FFF2-40B4-BE49-F238E27FC236}">
                <a16:creationId xmlns:a16="http://schemas.microsoft.com/office/drawing/2014/main" id="{2B0B466C-DE46-2400-7B16-2B102CAB5B70}"/>
              </a:ext>
            </a:extLst>
          </p:cNvPr>
          <p:cNvPicPr>
            <a:picLocks noChangeAspect="1"/>
          </p:cNvPicPr>
          <p:nvPr/>
        </p:nvPicPr>
        <p:blipFill>
          <a:blip r:embed="rId2"/>
          <a:stretch>
            <a:fillRect/>
          </a:stretch>
        </p:blipFill>
        <p:spPr>
          <a:xfrm>
            <a:off x="4011" y="1452149"/>
            <a:ext cx="4876799" cy="3475361"/>
          </a:xfrm>
          <a:prstGeom prst="rect">
            <a:avLst/>
          </a:prstGeom>
        </p:spPr>
      </p:pic>
      <p:pic>
        <p:nvPicPr>
          <p:cNvPr id="5" name="Picture 4">
            <a:extLst>
              <a:ext uri="{FF2B5EF4-FFF2-40B4-BE49-F238E27FC236}">
                <a16:creationId xmlns:a16="http://schemas.microsoft.com/office/drawing/2014/main" id="{8B207A66-5D3A-10A5-40AB-8F1D5037848E}"/>
              </a:ext>
            </a:extLst>
          </p:cNvPr>
          <p:cNvPicPr>
            <a:picLocks noChangeAspect="1"/>
          </p:cNvPicPr>
          <p:nvPr/>
        </p:nvPicPr>
        <p:blipFill>
          <a:blip r:embed="rId3"/>
          <a:stretch>
            <a:fillRect/>
          </a:stretch>
        </p:blipFill>
        <p:spPr>
          <a:xfrm>
            <a:off x="4880810" y="3703638"/>
            <a:ext cx="4249773" cy="3154362"/>
          </a:xfrm>
          <a:prstGeom prst="rect">
            <a:avLst/>
          </a:prstGeom>
        </p:spPr>
      </p:pic>
      <p:sp>
        <p:nvSpPr>
          <p:cNvPr id="6" name="TextBox 5">
            <a:extLst>
              <a:ext uri="{FF2B5EF4-FFF2-40B4-BE49-F238E27FC236}">
                <a16:creationId xmlns:a16="http://schemas.microsoft.com/office/drawing/2014/main" id="{D0A28B96-3262-CA0E-2D2A-1D07611991B2}"/>
              </a:ext>
            </a:extLst>
          </p:cNvPr>
          <p:cNvSpPr txBox="1"/>
          <p:nvPr/>
        </p:nvSpPr>
        <p:spPr>
          <a:xfrm>
            <a:off x="-228600" y="4885978"/>
            <a:ext cx="5109410" cy="1815882"/>
          </a:xfrm>
          <a:prstGeom prst="rect">
            <a:avLst/>
          </a:prstGeom>
          <a:noFill/>
        </p:spPr>
        <p:txBody>
          <a:bodyPr wrap="square" rtlCol="0">
            <a:spAutoFit/>
          </a:bodyPr>
          <a:lstStyle/>
          <a:p>
            <a:pPr lvl="1">
              <a:spcBef>
                <a:spcPts val="0"/>
              </a:spcBef>
            </a:pPr>
            <a:r>
              <a:rPr lang="en-US" sz="1600" b="1" dirty="0">
                <a:latin typeface="+mn-lt"/>
              </a:rPr>
              <a:t>EJ Community </a:t>
            </a:r>
            <a:r>
              <a:rPr lang="en-US" sz="1600" dirty="0">
                <a:latin typeface="+mn-lt"/>
              </a:rPr>
              <a:t>= Census tracts with score of 75 or higher for Socioeconomic Score (Distribution across Maryland) – which is a combination of 3 key indicators:                                                                                       </a:t>
            </a:r>
          </a:p>
          <a:p>
            <a:pPr marL="742950" lvl="1" indent="-285750">
              <a:spcBef>
                <a:spcPts val="0"/>
              </a:spcBef>
              <a:buFont typeface="Arial" panose="020B0604020202020204" pitchFamily="34" charset="0"/>
              <a:buChar char="•"/>
            </a:pPr>
            <a:r>
              <a:rPr lang="en-US" sz="1600" dirty="0">
                <a:latin typeface="+mn-lt"/>
              </a:rPr>
              <a:t>Minority population of 50% or more; </a:t>
            </a:r>
          </a:p>
          <a:p>
            <a:pPr marL="742950" lvl="1" indent="-285750">
              <a:spcBef>
                <a:spcPts val="0"/>
              </a:spcBef>
              <a:buFont typeface="Arial" panose="020B0604020202020204" pitchFamily="34" charset="0"/>
              <a:buChar char="•"/>
            </a:pPr>
            <a:r>
              <a:rPr lang="en-US" sz="1600" dirty="0">
                <a:latin typeface="+mn-lt"/>
              </a:rPr>
              <a:t>Poverty rate of 25% or more; and </a:t>
            </a:r>
          </a:p>
          <a:p>
            <a:pPr marL="742950" lvl="1" indent="-285750">
              <a:spcBef>
                <a:spcPts val="0"/>
              </a:spcBef>
              <a:buFont typeface="Arial" panose="020B0604020202020204" pitchFamily="34" charset="0"/>
              <a:buChar char="•"/>
            </a:pPr>
            <a:r>
              <a:rPr lang="en-US" sz="1600" dirty="0">
                <a:latin typeface="+mn-lt"/>
              </a:rPr>
              <a:t>Limited English proficiency of more than 15%</a:t>
            </a:r>
          </a:p>
        </p:txBody>
      </p:sp>
    </p:spTree>
    <p:extLst>
      <p:ext uri="{BB962C8B-B14F-4D97-AF65-F5344CB8AC3E}">
        <p14:creationId xmlns:p14="http://schemas.microsoft.com/office/powerpoint/2010/main" val="1061495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C0B85-6FED-E851-0BB1-32E36A218952}"/>
              </a:ext>
            </a:extLst>
          </p:cNvPr>
          <p:cNvSpPr>
            <a:spLocks noGrp="1"/>
          </p:cNvSpPr>
          <p:nvPr>
            <p:ph type="title"/>
          </p:nvPr>
        </p:nvSpPr>
        <p:spPr/>
        <p:txBody>
          <a:bodyPr>
            <a:normAutofit/>
          </a:bodyPr>
          <a:lstStyle/>
          <a:p>
            <a:br>
              <a:rPr lang="en-US" sz="2000" dirty="0">
                <a:latin typeface="Montserrat Semi Bold"/>
              </a:rPr>
            </a:br>
            <a:r>
              <a:rPr lang="en-US" sz="2000" dirty="0">
                <a:latin typeface="Montserrat Semi Bold"/>
              </a:rPr>
              <a:t>Task Force on State and Local Government Accounting for Natural Capital</a:t>
            </a:r>
          </a:p>
        </p:txBody>
      </p:sp>
      <p:sp>
        <p:nvSpPr>
          <p:cNvPr id="3" name="Content Placeholder 2">
            <a:extLst>
              <a:ext uri="{FF2B5EF4-FFF2-40B4-BE49-F238E27FC236}">
                <a16:creationId xmlns:a16="http://schemas.microsoft.com/office/drawing/2014/main" id="{ECF0D53A-F65C-9EDC-68CC-642B93BBD725}"/>
              </a:ext>
            </a:extLst>
          </p:cNvPr>
          <p:cNvSpPr>
            <a:spLocks noGrp="1"/>
          </p:cNvSpPr>
          <p:nvPr>
            <p:ph idx="1"/>
          </p:nvPr>
        </p:nvSpPr>
        <p:spPr>
          <a:xfrm>
            <a:off x="457200" y="1417638"/>
            <a:ext cx="8458200" cy="4525963"/>
          </a:xfrm>
        </p:spPr>
        <p:txBody>
          <a:bodyPr/>
          <a:lstStyle/>
          <a:p>
            <a:pPr marL="0" indent="0">
              <a:spcBef>
                <a:spcPts val="0"/>
              </a:spcBef>
              <a:buNone/>
              <a:defRPr/>
            </a:pPr>
            <a:r>
              <a:rPr lang="en-US" sz="1400" dirty="0">
                <a:latin typeface="+mn-lt"/>
                <a:hlinkClick r:id="rId2"/>
              </a:rPr>
              <a:t>The Natural Capital Task Force </a:t>
            </a:r>
            <a:r>
              <a:rPr lang="en-US" sz="1400" dirty="0">
                <a:latin typeface="+mn-lt"/>
              </a:rPr>
              <a:t>was established as part of the </a:t>
            </a:r>
            <a:r>
              <a:rPr lang="en-US" sz="1400" dirty="0">
                <a:latin typeface="+mn-lt"/>
                <a:hlinkClick r:id="rId3"/>
              </a:rPr>
              <a:t>Conservation Finance Act</a:t>
            </a:r>
            <a:endParaRPr lang="en-US" sz="1400" dirty="0">
              <a:latin typeface="+mn-lt"/>
            </a:endParaRPr>
          </a:p>
          <a:p>
            <a:pPr marL="0" indent="0">
              <a:spcBef>
                <a:spcPts val="0"/>
              </a:spcBef>
              <a:buNone/>
              <a:defRPr/>
            </a:pPr>
            <a:endParaRPr lang="en-US" sz="800" dirty="0">
              <a:latin typeface="+mn-lt"/>
            </a:endParaRPr>
          </a:p>
          <a:p>
            <a:pPr marL="0" indent="0">
              <a:spcBef>
                <a:spcPts val="0"/>
              </a:spcBef>
              <a:buNone/>
              <a:defRPr/>
            </a:pPr>
            <a:r>
              <a:rPr lang="en-US" sz="1400" i="1" dirty="0">
                <a:latin typeface="+mn-lt"/>
              </a:rPr>
              <a:t>Purpose is </a:t>
            </a:r>
            <a:r>
              <a:rPr lang="en-US" sz="1400" b="0" i="1" dirty="0">
                <a:solidFill>
                  <a:srgbClr val="000000"/>
                </a:solidFill>
                <a:effectLst/>
                <a:latin typeface="+mn-lt"/>
              </a:rPr>
              <a:t>to assist state and local governm​ents to take full advantage of Government Accounting Standards Board accounting standards in order to unlock the financing needed to scale up the installation and maintenance of green and blue infrastructure and other conservation and restoration projects capable of contributing to a net reduction in the use of public funding while improving community health and resilience.</a:t>
            </a:r>
            <a:endParaRPr lang="en-US" sz="1400" i="1" dirty="0">
              <a:solidFill>
                <a:srgbClr val="000000"/>
              </a:solidFill>
              <a:latin typeface="+mn-lt"/>
            </a:endParaRPr>
          </a:p>
          <a:p>
            <a:pPr marL="0" indent="0">
              <a:spcBef>
                <a:spcPts val="0"/>
              </a:spcBef>
              <a:buNone/>
              <a:defRPr/>
            </a:pPr>
            <a:br>
              <a:rPr lang="en-US" sz="1400" b="0" i="0" dirty="0">
                <a:solidFill>
                  <a:srgbClr val="000000"/>
                </a:solidFill>
                <a:effectLst/>
                <a:latin typeface="+mn-lt"/>
              </a:rPr>
            </a:br>
            <a:r>
              <a:rPr lang="en-US" sz="1400" b="0" i="0" dirty="0">
                <a:solidFill>
                  <a:srgbClr val="000000"/>
                </a:solidFill>
                <a:effectLst/>
                <a:latin typeface="+mn-lt"/>
              </a:rPr>
              <a:t>Charges are to: </a:t>
            </a:r>
          </a:p>
          <a:p>
            <a:pPr marL="0" algn="l">
              <a:spcBef>
                <a:spcPts val="0"/>
              </a:spcBef>
              <a:buFont typeface="Arial" panose="020B0604020202020204" pitchFamily="34" charset="0"/>
              <a:buChar char="•"/>
            </a:pPr>
            <a:r>
              <a:rPr lang="en-US" sz="1400" b="0" i="0" dirty="0">
                <a:solidFill>
                  <a:srgbClr val="000000"/>
                </a:solidFill>
                <a:effectLst/>
                <a:latin typeface="+mn-lt"/>
              </a:rPr>
              <a:t>​document the extent to which Government Accounting Board standards (GASB62 dealing with distributed infrastructure) have been adopted in the State;</a:t>
            </a:r>
          </a:p>
          <a:p>
            <a:pPr marL="0" algn="l">
              <a:spcBef>
                <a:spcPts val="0"/>
              </a:spcBef>
              <a:buFont typeface="Arial" panose="020B0604020202020204" pitchFamily="34" charset="0"/>
              <a:buChar char="•"/>
            </a:pPr>
            <a:r>
              <a:rPr lang="en-US" sz="1400" b="0" i="0" dirty="0">
                <a:solidFill>
                  <a:srgbClr val="000000"/>
                </a:solidFill>
                <a:effectLst/>
                <a:latin typeface="+mn-lt"/>
              </a:rPr>
              <a:t>identify barriers to the adoption of the standards, and make recommendations regarding the increased adoption of the standards;</a:t>
            </a:r>
          </a:p>
          <a:p>
            <a:pPr marL="0" algn="l">
              <a:spcBef>
                <a:spcPts val="0"/>
              </a:spcBef>
              <a:buFont typeface="Arial" panose="020B0604020202020204" pitchFamily="34" charset="0"/>
              <a:buChar char="•"/>
            </a:pPr>
            <a:r>
              <a:rPr lang="en-US" sz="1400" b="0" i="0" dirty="0">
                <a:solidFill>
                  <a:srgbClr val="000000"/>
                </a:solidFill>
                <a:effectLst/>
                <a:latin typeface="+mn-lt"/>
              </a:rPr>
              <a:t>​compile an inventory of the institutions that support natural capital and make recommendations regarding the engagement of land trusts, land banks, and community land trusts to act as green infrastructure institutions and the creation of equity and resilience in disadvantaged communities;</a:t>
            </a:r>
          </a:p>
          <a:p>
            <a:pPr marL="0" algn="l">
              <a:spcBef>
                <a:spcPts val="0"/>
              </a:spcBef>
              <a:buFont typeface="Arial" panose="020B0604020202020204" pitchFamily="34" charset="0"/>
              <a:buChar char="•"/>
            </a:pPr>
            <a:r>
              <a:rPr lang="en-US" sz="1400" b="0" i="0" dirty="0">
                <a:solidFill>
                  <a:srgbClr val="000000"/>
                </a:solidFill>
                <a:effectLst/>
                <a:latin typeface="+mn-lt"/>
              </a:rPr>
              <a:t>make recommendations regarding public accounting and auditing practices that could help State and local governments to better quantify and value natural capital alongside traditional asset accounting;</a:t>
            </a:r>
          </a:p>
          <a:p>
            <a:pPr marL="0" algn="l">
              <a:spcBef>
                <a:spcPts val="0"/>
              </a:spcBef>
              <a:buFont typeface="Arial" panose="020B0604020202020204" pitchFamily="34" charset="0"/>
              <a:buChar char="•"/>
            </a:pPr>
            <a:r>
              <a:rPr lang="en-US" sz="1400" b="0" i="0" dirty="0">
                <a:solidFill>
                  <a:srgbClr val="000000"/>
                </a:solidFill>
                <a:effectLst/>
                <a:latin typeface="+mn-lt"/>
              </a:rPr>
              <a:t>develop a communications plan describing natural resources as natural capital assets,                                                     including discussing urban tree canopy as a natural asset; and study and make recommendations                                regarding any other matter the Task Force considers relevant and timely.</a:t>
            </a:r>
            <a:br>
              <a:rPr lang="en-US" sz="1400" b="0" i="0" dirty="0">
                <a:solidFill>
                  <a:srgbClr val="000000"/>
                </a:solidFill>
                <a:effectLst/>
                <a:latin typeface="+mn-lt"/>
              </a:rPr>
            </a:br>
            <a:br>
              <a:rPr lang="en-US" sz="1400" b="0" i="0" dirty="0">
                <a:solidFill>
                  <a:srgbClr val="000000"/>
                </a:solidFill>
                <a:effectLst/>
                <a:latin typeface="+mn-lt"/>
              </a:rPr>
            </a:br>
            <a:r>
              <a:rPr lang="en-US" sz="1400" b="0" i="0" dirty="0">
                <a:solidFill>
                  <a:srgbClr val="000000"/>
                </a:solidFill>
                <a:effectLst/>
                <a:latin typeface="+mn-lt"/>
              </a:rPr>
              <a:t>Final report, including findings and recommendations, is due on or before September 30, 2023 to the                            Governor and the General Assembly.</a:t>
            </a:r>
          </a:p>
          <a:p>
            <a:pPr marL="0" algn="l">
              <a:spcBef>
                <a:spcPts val="0"/>
              </a:spcBef>
              <a:buFont typeface="Arial" panose="020B0604020202020204" pitchFamily="34" charset="0"/>
              <a:buChar char="•"/>
            </a:pPr>
            <a:endParaRPr lang="en-US" sz="800" dirty="0">
              <a:solidFill>
                <a:srgbClr val="000000"/>
              </a:solidFill>
              <a:latin typeface="+mn-lt"/>
            </a:endParaRPr>
          </a:p>
          <a:p>
            <a:pPr marL="0" indent="0" algn="l">
              <a:spcBef>
                <a:spcPts val="0"/>
              </a:spcBef>
              <a:buNone/>
            </a:pPr>
            <a:r>
              <a:rPr lang="en-US" sz="1400" b="0" i="0" dirty="0">
                <a:solidFill>
                  <a:srgbClr val="000000"/>
                </a:solidFill>
                <a:effectLst/>
                <a:latin typeface="+mn-lt"/>
              </a:rPr>
              <a:t>First meeting was November 18, 2022. </a:t>
            </a:r>
            <a:r>
              <a:rPr lang="en-US" sz="1400" dirty="0">
                <a:solidFill>
                  <a:srgbClr val="000000"/>
                </a:solidFill>
                <a:latin typeface="+mn-lt"/>
              </a:rPr>
              <a:t>Meet every other month on the third Friday of the month, from                                    10-11:30 am </a:t>
            </a:r>
          </a:p>
          <a:p>
            <a:pPr marL="0" indent="0" algn="l">
              <a:spcBef>
                <a:spcPts val="0"/>
              </a:spcBef>
              <a:buNone/>
            </a:pPr>
            <a:endParaRPr lang="en-US" sz="1100" b="0" i="0" dirty="0">
              <a:solidFill>
                <a:srgbClr val="000000"/>
              </a:solidFill>
              <a:effectLst/>
              <a:latin typeface="Montserrat" panose="00000500000000000000" pitchFamily="2" charset="0"/>
            </a:endParaRPr>
          </a:p>
        </p:txBody>
      </p:sp>
    </p:spTree>
    <p:extLst>
      <p:ext uri="{BB962C8B-B14F-4D97-AF65-F5344CB8AC3E}">
        <p14:creationId xmlns:p14="http://schemas.microsoft.com/office/powerpoint/2010/main" val="1573592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97665FC-266F-FF47-4178-C6C7A659B320}"/>
              </a:ext>
            </a:extLst>
          </p:cNvPr>
          <p:cNvSpPr>
            <a:spLocks noGrp="1"/>
          </p:cNvSpPr>
          <p:nvPr>
            <p:ph type="title"/>
          </p:nvPr>
        </p:nvSpPr>
        <p:spPr>
          <a:xfrm>
            <a:off x="457200" y="152400"/>
            <a:ext cx="8229600" cy="1143000"/>
          </a:xfrm>
        </p:spPr>
        <p:txBody>
          <a:bodyPr/>
          <a:lstStyle/>
          <a:p>
            <a:r>
              <a:rPr lang="en-US" altLang="en-US" sz="4000" dirty="0">
                <a:latin typeface="Montserrat Semi Bold"/>
                <a:cs typeface="Arial" panose="020B0604020202020204" pitchFamily="34" charset="0"/>
              </a:rPr>
              <a:t>Questions?</a:t>
            </a:r>
            <a:r>
              <a:rPr lang="en-US" altLang="en-US" dirty="0">
                <a:latin typeface="Montserrat Semi Bold"/>
                <a:cs typeface="Arial" panose="020B0604020202020204" pitchFamily="34" charset="0"/>
              </a:rPr>
              <a:t> </a:t>
            </a:r>
          </a:p>
        </p:txBody>
      </p:sp>
      <p:sp>
        <p:nvSpPr>
          <p:cNvPr id="18435" name="Content Placeholder 2">
            <a:extLst>
              <a:ext uri="{FF2B5EF4-FFF2-40B4-BE49-F238E27FC236}">
                <a16:creationId xmlns:a16="http://schemas.microsoft.com/office/drawing/2014/main" id="{0FFB9ED2-ABA7-A677-6DA3-0CCFCBC79B77}"/>
              </a:ext>
            </a:extLst>
          </p:cNvPr>
          <p:cNvSpPr>
            <a:spLocks noGrp="1"/>
          </p:cNvSpPr>
          <p:nvPr>
            <p:ph idx="1"/>
          </p:nvPr>
        </p:nvSpPr>
        <p:spPr>
          <a:xfrm>
            <a:off x="-609600" y="2438400"/>
            <a:ext cx="8915400" cy="4525963"/>
          </a:xfrm>
        </p:spPr>
        <p:txBody>
          <a:bodyPr/>
          <a:lstStyle/>
          <a:p>
            <a:pPr marL="0" indent="0" algn="ctr">
              <a:lnSpc>
                <a:spcPts val="1200"/>
              </a:lnSpc>
              <a:buFont typeface="Arial" panose="020B0604020202020204" pitchFamily="34" charset="0"/>
              <a:buNone/>
            </a:pPr>
            <a:r>
              <a:rPr lang="en-US" altLang="en-US" dirty="0">
                <a:latin typeface="Arial" panose="020B0604020202020204" pitchFamily="34" charset="0"/>
                <a:cs typeface="Arial" panose="020B0604020202020204" pitchFamily="34" charset="0"/>
              </a:rPr>
              <a:t>	</a:t>
            </a:r>
            <a:r>
              <a:rPr lang="en-US" altLang="en-US" sz="2400" dirty="0">
                <a:latin typeface="+mn-lt"/>
                <a:cs typeface="Arial" panose="020B0604020202020204" pitchFamily="34" charset="0"/>
              </a:rPr>
              <a:t>Jeff Fretwell - Director</a:t>
            </a:r>
          </a:p>
          <a:p>
            <a:pPr marL="0" indent="0" algn="ctr">
              <a:lnSpc>
                <a:spcPts val="1200"/>
              </a:lnSpc>
              <a:buNone/>
            </a:pPr>
            <a:r>
              <a:rPr lang="en-US" altLang="en-US" sz="2400" dirty="0">
                <a:latin typeface="+mn-lt"/>
                <a:cs typeface="Arial" panose="020B0604020202020204" pitchFamily="34" charset="0"/>
              </a:rPr>
              <a:t>	Maryland Water Infrastructure Financing Administration</a:t>
            </a:r>
          </a:p>
          <a:p>
            <a:pPr marL="0" indent="0" algn="ctr">
              <a:lnSpc>
                <a:spcPts val="1200"/>
              </a:lnSpc>
              <a:buFont typeface="Arial" panose="020B0604020202020204" pitchFamily="34" charset="0"/>
              <a:buNone/>
            </a:pPr>
            <a:r>
              <a:rPr lang="en-US" altLang="en-US" sz="2400" dirty="0">
                <a:latin typeface="+mn-lt"/>
                <a:cs typeface="Arial" panose="020B0604020202020204" pitchFamily="34" charset="0"/>
              </a:rPr>
              <a:t>	Maryland Department of the Environment</a:t>
            </a:r>
          </a:p>
          <a:p>
            <a:pPr marL="0" indent="0" algn="ctr">
              <a:lnSpc>
                <a:spcPts val="1200"/>
              </a:lnSpc>
              <a:buFont typeface="Arial" panose="020B0604020202020204" pitchFamily="34" charset="0"/>
              <a:buNone/>
            </a:pPr>
            <a:r>
              <a:rPr lang="en-US" altLang="en-US" sz="2400" dirty="0">
                <a:solidFill>
                  <a:schemeClr val="tx2">
                    <a:lumMod val="75000"/>
                  </a:schemeClr>
                </a:solidFill>
                <a:latin typeface="+mn-lt"/>
                <a:cs typeface="Arial" panose="020B0604020202020204" pitchFamily="34" charset="0"/>
              </a:rPr>
              <a:t>	Jeffrey.Fretwell@maryland.gov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0791" y="589323"/>
            <a:ext cx="8298057" cy="578508"/>
          </a:xfrm>
        </p:spPr>
        <p:txBody>
          <a:bodyPr>
            <a:normAutofit/>
          </a:bodyPr>
          <a:lstStyle/>
          <a:p>
            <a:r>
              <a:rPr lang="en-US" sz="2800" dirty="0">
                <a:solidFill>
                  <a:srgbClr val="187E55"/>
                </a:solidFill>
              </a:rPr>
              <a:t>MDE Office of Budget and Infrastructure Finance (OBIF)</a:t>
            </a:r>
          </a:p>
        </p:txBody>
      </p:sp>
      <p:sp>
        <p:nvSpPr>
          <p:cNvPr id="8" name="TextBox 3"/>
          <p:cNvSpPr txBox="1">
            <a:spLocks noChangeArrowheads="1"/>
          </p:cNvSpPr>
          <p:nvPr/>
        </p:nvSpPr>
        <p:spPr bwMode="auto">
          <a:xfrm>
            <a:off x="381000" y="1524000"/>
            <a:ext cx="8229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eaLnBrk="1" hangingPunct="1">
              <a:buFont typeface="Arial" panose="020B0604020202020204" pitchFamily="34" charset="0"/>
              <a:buChar char="•"/>
            </a:pPr>
            <a:r>
              <a:rPr lang="en-US" altLang="en-US" dirty="0">
                <a:latin typeface="+mn-lt"/>
              </a:rPr>
              <a:t>Plan, manage and oversee MDE’s annual operating and capital program budgets. Direct the department’s Capital Improvement Program process. Coordinate departmental Board of Public Works activities. </a:t>
            </a:r>
          </a:p>
          <a:p>
            <a:pPr eaLnBrk="1" hangingPunct="1"/>
            <a:endParaRPr lang="en-US" altLang="en-US" dirty="0">
              <a:latin typeface="+mn-lt"/>
            </a:endParaRPr>
          </a:p>
          <a:p>
            <a:pPr marL="285750" indent="-285750" eaLnBrk="1" hangingPunct="1">
              <a:buFont typeface="Arial" panose="020B0604020202020204" pitchFamily="34" charset="0"/>
              <a:buChar char="•"/>
            </a:pPr>
            <a:r>
              <a:rPr lang="en-US" altLang="en-US" dirty="0">
                <a:latin typeface="+mn-lt"/>
              </a:rPr>
              <a:t>Oversee the activities of Maryland Water Infrastructure Financing Administration (WIFA) including the preparation of the annual Intended use plans, preparation of all financial statements, arrangement for annual audits, and submission of periodic reports to U.S. Environmental Protection Agency. Also, oversee the issuance of revenue bonds to leverage the EPA Capitalization Grants and Bay Restoration Fund funds, and provide below market rate of interest loans for clean water and drinking water projects. </a:t>
            </a:r>
          </a:p>
          <a:p>
            <a:pPr eaLnBrk="1" hangingPunct="1"/>
            <a:endParaRPr lang="en-US" altLang="en-US" dirty="0">
              <a:latin typeface="+mn-lt"/>
            </a:endParaRPr>
          </a:p>
          <a:p>
            <a:pPr marL="285750" indent="-285750" eaLnBrk="1" hangingPunct="1">
              <a:buFont typeface="Arial" panose="020B0604020202020204" pitchFamily="34" charset="0"/>
              <a:buChar char="•"/>
            </a:pPr>
            <a:r>
              <a:rPr lang="en-US" altLang="en-US" dirty="0">
                <a:latin typeface="+mn-lt"/>
              </a:rPr>
              <a:t>Oversee the activities of the Engineering and Capital Projects Program including providing engineering and project management services for                                                        capital projects funded by MDE, and issuing construction permits for                        major water and sewerage systems.</a:t>
            </a:r>
          </a:p>
        </p:txBody>
      </p:sp>
    </p:spTree>
    <p:extLst>
      <p:ext uri="{BB962C8B-B14F-4D97-AF65-F5344CB8AC3E}">
        <p14:creationId xmlns:p14="http://schemas.microsoft.com/office/powerpoint/2010/main" val="406129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dirty="0">
                <a:latin typeface="Montserrat Semi Bold"/>
              </a:rPr>
              <a:t>Maryland Water Infrastructure Financing Administration (WIFA) </a:t>
            </a:r>
          </a:p>
        </p:txBody>
      </p:sp>
      <p:sp>
        <p:nvSpPr>
          <p:cNvPr id="3" name="Content Placeholder 2"/>
          <p:cNvSpPr>
            <a:spLocks noGrp="1"/>
          </p:cNvSpPr>
          <p:nvPr>
            <p:ph idx="1"/>
          </p:nvPr>
        </p:nvSpPr>
        <p:spPr>
          <a:xfrm>
            <a:off x="381000" y="1295400"/>
            <a:ext cx="8382000" cy="4525963"/>
          </a:xfrm>
        </p:spPr>
        <p:txBody>
          <a:bodyPr/>
          <a:lstStyle/>
          <a:p>
            <a:pPr marL="0" indent="0" algn="just" eaLnBrk="1" hangingPunct="1">
              <a:spcBef>
                <a:spcPts val="0"/>
              </a:spcBef>
              <a:buNone/>
              <a:defRPr/>
            </a:pPr>
            <a:r>
              <a:rPr lang="en-US" altLang="en-US" sz="1500" dirty="0">
                <a:latin typeface="+mn-lt"/>
              </a:rPr>
              <a:t>Created during the 1988 session of the Maryland General Assembly as a component unit of the State</a:t>
            </a:r>
          </a:p>
          <a:p>
            <a:pPr marL="0" indent="0" algn="just" eaLnBrk="1" hangingPunct="1">
              <a:spcBef>
                <a:spcPts val="0"/>
              </a:spcBef>
              <a:buNone/>
              <a:defRPr/>
            </a:pPr>
            <a:endParaRPr lang="en-US" altLang="en-US" sz="1000" dirty="0">
              <a:solidFill>
                <a:schemeClr val="tx1">
                  <a:lumMod val="75000"/>
                  <a:lumOff val="25000"/>
                </a:schemeClr>
              </a:solidFill>
              <a:latin typeface="+mn-lt"/>
            </a:endParaRPr>
          </a:p>
          <a:p>
            <a:pPr algn="just" eaLnBrk="1" hangingPunct="1">
              <a:spcBef>
                <a:spcPts val="0"/>
              </a:spcBef>
              <a:buFont typeface="Wingdings" panose="05000000000000000000" pitchFamily="2" charset="2"/>
              <a:buNone/>
              <a:defRPr/>
            </a:pPr>
            <a:r>
              <a:rPr lang="en-US" altLang="en-US" sz="1500" b="1" dirty="0">
                <a:latin typeface="+mn-lt"/>
              </a:rPr>
              <a:t>Mission: </a:t>
            </a:r>
            <a:r>
              <a:rPr lang="en-US" altLang="en-US" sz="1500" dirty="0">
                <a:solidFill>
                  <a:schemeClr val="tx1">
                    <a:lumMod val="75000"/>
                    <a:lumOff val="25000"/>
                  </a:schemeClr>
                </a:solidFill>
                <a:latin typeface="+mn-lt"/>
              </a:rPr>
              <a:t>T</a:t>
            </a:r>
            <a:r>
              <a:rPr lang="en-US" sz="1500" dirty="0">
                <a:latin typeface="+mn-lt"/>
              </a:rPr>
              <a:t>o provide financial assistance in the form of low interest rate loans and/or grant funding for clean water and drinking water capital projects across the State. This includes:</a:t>
            </a:r>
          </a:p>
          <a:p>
            <a:pPr lvl="1" algn="just" eaLnBrk="1" hangingPunct="1">
              <a:spcBef>
                <a:spcPts val="0"/>
              </a:spcBef>
              <a:defRPr/>
            </a:pPr>
            <a:r>
              <a:rPr lang="en-US" altLang="en-US" sz="1500" dirty="0">
                <a:latin typeface="+mn-lt"/>
              </a:rPr>
              <a:t>Water quality point source projects (e.g., wastewater treatment plants) and non-point source pollution control projects (e.g., stormwater BMPs) consistent with the Federal Clean Water Act and the State Bay Restoration Fund Act.</a:t>
            </a:r>
          </a:p>
          <a:p>
            <a:pPr lvl="1" algn="just" eaLnBrk="1" hangingPunct="1">
              <a:spcBef>
                <a:spcPts val="0"/>
              </a:spcBef>
              <a:defRPr/>
            </a:pPr>
            <a:r>
              <a:rPr lang="en-US" altLang="en-US" sz="1500" dirty="0">
                <a:latin typeface="+mn-lt"/>
              </a:rPr>
              <a:t>Drinking water system upgrade projects (e.g., drinking water treatment plants, water main replacements) to achieve or maintain compliance with the Federal Safe Drinking Water Act; and </a:t>
            </a:r>
          </a:p>
          <a:p>
            <a:pPr lvl="1" algn="just" eaLnBrk="1" hangingPunct="1">
              <a:spcBef>
                <a:spcPts val="0"/>
              </a:spcBef>
              <a:defRPr/>
            </a:pPr>
            <a:r>
              <a:rPr lang="en-US" altLang="en-US" sz="1500" dirty="0">
                <a:latin typeface="+mn-lt"/>
              </a:rPr>
              <a:t>Septic system upgrade projects using best available technology to achieve nitrogen removal on onsite sewage disposal systems and connecting septic systems to public sewer consistent with the State Bay Restoration Fund Act. </a:t>
            </a:r>
          </a:p>
          <a:p>
            <a:pPr marL="0" indent="0" algn="just" eaLnBrk="1" hangingPunct="1">
              <a:spcBef>
                <a:spcPts val="0"/>
              </a:spcBef>
              <a:buNone/>
              <a:defRPr/>
            </a:pPr>
            <a:endParaRPr lang="en-US" altLang="en-US" sz="1000" dirty="0">
              <a:latin typeface="+mn-lt"/>
            </a:endParaRPr>
          </a:p>
          <a:p>
            <a:pPr marL="0" indent="0" eaLnBrk="1" hangingPunct="1">
              <a:spcBef>
                <a:spcPts val="0"/>
              </a:spcBef>
              <a:buNone/>
              <a:defRPr/>
            </a:pPr>
            <a:r>
              <a:rPr lang="en-US" altLang="en-US" sz="1500" dirty="0">
                <a:latin typeface="+mn-lt"/>
              </a:rPr>
              <a:t>Responsible for the preparation of the annual Intended Use Plans and financial statements; arrangement for annual audits; and submission of periodic reports to U.S. EPA</a:t>
            </a:r>
          </a:p>
          <a:p>
            <a:pPr marL="0" indent="0" eaLnBrk="1" hangingPunct="1">
              <a:spcBef>
                <a:spcPts val="0"/>
              </a:spcBef>
              <a:buNone/>
              <a:defRPr/>
            </a:pPr>
            <a:endParaRPr lang="en-US" altLang="en-US" sz="1000" dirty="0">
              <a:latin typeface="+mn-lt"/>
            </a:endParaRPr>
          </a:p>
          <a:p>
            <a:pPr marL="0" indent="0" eaLnBrk="1" hangingPunct="1">
              <a:spcBef>
                <a:spcPts val="0"/>
              </a:spcBef>
              <a:buNone/>
              <a:defRPr/>
            </a:pPr>
            <a:r>
              <a:rPr lang="en-US" altLang="en-US" sz="1500" dirty="0">
                <a:latin typeface="+mn-lt"/>
              </a:rPr>
              <a:t>Oversee the issuance of revenue bonds to leverage the EPA Capitalization Grants and Bay                          Restoration Fund</a:t>
            </a:r>
          </a:p>
          <a:p>
            <a:pPr marL="0" indent="0" eaLnBrk="1" hangingPunct="1">
              <a:spcBef>
                <a:spcPts val="0"/>
              </a:spcBef>
              <a:buNone/>
              <a:defRPr/>
            </a:pPr>
            <a:endParaRPr lang="en-US" altLang="en-US" sz="1000" dirty="0">
              <a:latin typeface="+mn-lt"/>
            </a:endParaRPr>
          </a:p>
          <a:p>
            <a:pPr marL="0" indent="0" eaLnBrk="1" hangingPunct="1">
              <a:spcBef>
                <a:spcPts val="0"/>
              </a:spcBef>
              <a:buNone/>
              <a:defRPr/>
            </a:pPr>
            <a:r>
              <a:rPr lang="en-US" altLang="en-US" sz="1500" dirty="0">
                <a:latin typeface="+mn-lt"/>
              </a:rPr>
              <a:t>Coordinate MDE Board of Public Works activities for capital projects.  </a:t>
            </a:r>
            <a:r>
              <a:rPr lang="en-US" altLang="en-US" sz="1500" i="1" dirty="0">
                <a:latin typeface="+mn-lt"/>
              </a:rPr>
              <a:t>(All projects must go to </a:t>
            </a:r>
          </a:p>
          <a:p>
            <a:pPr marL="0" indent="0" eaLnBrk="1" hangingPunct="1">
              <a:spcBef>
                <a:spcPts val="0"/>
              </a:spcBef>
              <a:buNone/>
              <a:defRPr/>
            </a:pPr>
            <a:r>
              <a:rPr lang="en-US" altLang="en-US" sz="1500" i="1" dirty="0">
                <a:latin typeface="+mn-lt"/>
              </a:rPr>
              <a:t>BPW for approval.  We typically seek BPW approval after the construction bid procurement </a:t>
            </a:r>
          </a:p>
          <a:p>
            <a:pPr marL="0" indent="0" eaLnBrk="1" hangingPunct="1">
              <a:spcBef>
                <a:spcPts val="0"/>
              </a:spcBef>
              <a:buNone/>
              <a:defRPr/>
            </a:pPr>
            <a:r>
              <a:rPr lang="en-US" altLang="en-US" sz="1500" i="1" dirty="0">
                <a:latin typeface="+mn-lt"/>
              </a:rPr>
              <a:t>Package has been approved by MDE.)</a:t>
            </a:r>
          </a:p>
          <a:p>
            <a:pPr marL="0" indent="0" eaLnBrk="1" hangingPunct="1">
              <a:spcBef>
                <a:spcPts val="0"/>
              </a:spcBef>
              <a:buNone/>
              <a:defRPr/>
            </a:pPr>
            <a:endParaRPr lang="en-US" altLang="en-US" sz="1000" dirty="0">
              <a:latin typeface="+mn-lt"/>
            </a:endParaRPr>
          </a:p>
          <a:p>
            <a:pPr marL="0" indent="0" eaLnBrk="1" hangingPunct="1">
              <a:spcBef>
                <a:spcPts val="0"/>
              </a:spcBef>
              <a:buNone/>
              <a:defRPr/>
            </a:pPr>
            <a:r>
              <a:rPr lang="en-US" altLang="en-US" sz="1500" dirty="0">
                <a:latin typeface="+mn-lt"/>
              </a:rPr>
              <a:t>Work closely with the Engineering and Capital Projects Program, which provides engineering                                  and project management services for capital projects funded by MDE</a:t>
            </a:r>
            <a:endParaRPr lang="en-US" sz="1500" dirty="0">
              <a:latin typeface="+mn-lt"/>
            </a:endParaRPr>
          </a:p>
          <a:p>
            <a:pPr marL="285750" indent="-285750" algn="just" eaLnBrk="1" hangingPunct="1">
              <a:buFont typeface="Arial" panose="020B0604020202020204" pitchFamily="34" charset="0"/>
              <a:buChar char="•"/>
              <a:defRPr/>
            </a:pPr>
            <a:endParaRPr lang="en-US" altLang="en-US" sz="1400" dirty="0">
              <a:latin typeface="+mn-lt"/>
            </a:endParaRPr>
          </a:p>
          <a:p>
            <a:pPr marL="457200" lvl="1" indent="0" eaLnBrk="1" hangingPunct="1">
              <a:buNone/>
            </a:pPr>
            <a:endParaRPr lang="en-US" sz="1400" dirty="0">
              <a:latin typeface="+mn-lt"/>
            </a:endParaRPr>
          </a:p>
        </p:txBody>
      </p:sp>
    </p:spTree>
    <p:extLst>
      <p:ext uri="{BB962C8B-B14F-4D97-AF65-F5344CB8AC3E}">
        <p14:creationId xmlns:p14="http://schemas.microsoft.com/office/powerpoint/2010/main" val="405667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C6B37-14F7-0237-39BB-BD61DF2CA37D}"/>
              </a:ext>
            </a:extLst>
          </p:cNvPr>
          <p:cNvSpPr>
            <a:spLocks noGrp="1"/>
          </p:cNvSpPr>
          <p:nvPr>
            <p:ph type="title"/>
          </p:nvPr>
        </p:nvSpPr>
        <p:spPr>
          <a:xfrm>
            <a:off x="457200" y="274638"/>
            <a:ext cx="8229600" cy="944562"/>
          </a:xfrm>
        </p:spPr>
        <p:txBody>
          <a:bodyPr>
            <a:normAutofit/>
          </a:bodyPr>
          <a:lstStyle/>
          <a:p>
            <a:pPr>
              <a:defRPr/>
            </a:pPr>
            <a:r>
              <a:rPr lang="en-US" sz="3200" dirty="0">
                <a:solidFill>
                  <a:srgbClr val="187E55"/>
                </a:solidFill>
                <a:latin typeface="Montserrat Semi Bold"/>
              </a:rPr>
              <a:t>Engineering and Capital Projects Program (ECPP) </a:t>
            </a:r>
          </a:p>
        </p:txBody>
      </p:sp>
      <p:sp>
        <p:nvSpPr>
          <p:cNvPr id="3" name="Content Placeholder 2">
            <a:extLst>
              <a:ext uri="{FF2B5EF4-FFF2-40B4-BE49-F238E27FC236}">
                <a16:creationId xmlns:a16="http://schemas.microsoft.com/office/drawing/2014/main" id="{FBF767B8-B9E5-DA9E-B665-A2E578224BE1}"/>
              </a:ext>
            </a:extLst>
          </p:cNvPr>
          <p:cNvSpPr>
            <a:spLocks noGrp="1"/>
          </p:cNvSpPr>
          <p:nvPr>
            <p:ph idx="1"/>
          </p:nvPr>
        </p:nvSpPr>
        <p:spPr>
          <a:xfrm>
            <a:off x="304800" y="1371600"/>
            <a:ext cx="8229600" cy="4525963"/>
          </a:xfrm>
        </p:spPr>
        <p:txBody>
          <a:bodyPr/>
          <a:lstStyle/>
          <a:p>
            <a:pPr>
              <a:defRPr/>
            </a:pPr>
            <a:r>
              <a:rPr lang="en-US" sz="1600" dirty="0">
                <a:latin typeface="+mn-lt"/>
              </a:rPr>
              <a:t>ECPP provides technical review and evaluation of feasibility engineering studies, engineering agreements, plans and specifications of funded water quality projects to ensure the technical feasibility, adequacy of scope, cost effectiveness and grant/loan eligibility.</a:t>
            </a:r>
          </a:p>
          <a:p>
            <a:pPr>
              <a:defRPr/>
            </a:pPr>
            <a:r>
              <a:rPr lang="en-US" sz="1600" dirty="0">
                <a:latin typeface="+mn-lt"/>
              </a:rPr>
              <a:t>Also depending on the fund source, ECPP performs environmental reviews of capital projects as required by the National Environmental Policy Act (“NEPA”) (federal), the Maryland Environmental Policy Act (“MEPA”), or the State Environmental Review Procedures (“SERP”).</a:t>
            </a:r>
          </a:p>
          <a:p>
            <a:pPr>
              <a:defRPr/>
            </a:pPr>
            <a:r>
              <a:rPr lang="en-US" sz="1600" dirty="0">
                <a:latin typeface="+mn-lt"/>
              </a:rPr>
              <a:t>During construction, ECPP oversees the monthly construction monitoring conducted by a private consultant.  The purpose of the construction monitoring is to estimate the construction progress before grant and loan payments can be made by MDE.  In addition, when needed, ECPP engineering staff conduct construction inspection of certain project sites to ensure construction quality and quantity, and consistency with the approved plans and                          specifications.  Also, ECPP advises local governments on maintaining environmental compliance during construction and on resolving unforeseen issues surfaced during construction.</a:t>
            </a:r>
          </a:p>
          <a:p>
            <a:pPr>
              <a:defRPr/>
            </a:pPr>
            <a:r>
              <a:rPr lang="en-US" sz="1600" dirty="0">
                <a:latin typeface="+mn-lt"/>
              </a:rPr>
              <a:t>In addition, ECPP reviews and issues Water and Sewerage Construction                              Permits for all major water and sewer projects regardless of being funded                                by MDE or not.</a:t>
            </a:r>
          </a:p>
          <a:p>
            <a:pPr marL="0" indent="0">
              <a:buNone/>
              <a:defRPr/>
            </a:pPr>
            <a:endParaRPr lang="en-US" sz="1800" dirty="0">
              <a:latin typeface="+mn-lt"/>
            </a:endParaRPr>
          </a:p>
          <a:p>
            <a:pPr marL="0" indent="0">
              <a:buFont typeface="Arial" panose="020B0604020202020204" pitchFamily="34" charset="0"/>
              <a:buNone/>
              <a:defRPr/>
            </a:pPr>
            <a:endParaRPr lang="en-US" dirty="0"/>
          </a:p>
          <a:p>
            <a:pPr>
              <a:defRPr/>
            </a:pPr>
            <a:endParaRPr lang="en-US" dirty="0"/>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17B055C-0DF5-B2E1-D7A4-DD110BA3EBA1}"/>
              </a:ext>
            </a:extLst>
          </p:cNvPr>
          <p:cNvSpPr>
            <a:spLocks noGrp="1"/>
          </p:cNvSpPr>
          <p:nvPr>
            <p:ph type="title"/>
          </p:nvPr>
        </p:nvSpPr>
        <p:spPr>
          <a:xfrm>
            <a:off x="457200" y="762000"/>
            <a:ext cx="8229600" cy="487362"/>
          </a:xfrm>
        </p:spPr>
        <p:txBody>
          <a:bodyPr>
            <a:normAutofit fontScale="90000"/>
          </a:bodyPr>
          <a:lstStyle/>
          <a:p>
            <a:r>
              <a:rPr lang="en-US" altLang="en-US" dirty="0">
                <a:latin typeface="Montserrat Semi Bold" pitchFamily="2" charset="0"/>
              </a:rPr>
              <a:t>MDE Funding Programs</a:t>
            </a:r>
          </a:p>
        </p:txBody>
      </p:sp>
      <p:graphicFrame>
        <p:nvGraphicFramePr>
          <p:cNvPr id="4" name="Content Placeholder 8">
            <a:extLst>
              <a:ext uri="{FF2B5EF4-FFF2-40B4-BE49-F238E27FC236}">
                <a16:creationId xmlns:a16="http://schemas.microsoft.com/office/drawing/2014/main" id="{93BA98E0-7ECB-B84B-2098-F1CA637015C9}"/>
              </a:ext>
            </a:extLst>
          </p:cNvPr>
          <p:cNvGraphicFramePr>
            <a:graphicFrameLocks noGrp="1"/>
          </p:cNvGraphicFramePr>
          <p:nvPr>
            <p:ph idx="1"/>
            <p:extLst>
              <p:ext uri="{D42A27DB-BD31-4B8C-83A1-F6EECF244321}">
                <p14:modId xmlns:p14="http://schemas.microsoft.com/office/powerpoint/2010/main" val="241335812"/>
              </p:ext>
            </p:extLst>
          </p:nvPr>
        </p:nvGraphicFramePr>
        <p:xfrm>
          <a:off x="112294" y="1524000"/>
          <a:ext cx="8919412" cy="5571102"/>
        </p:xfrm>
        <a:graphic>
          <a:graphicData uri="http://schemas.openxmlformats.org/drawingml/2006/table">
            <a:tbl>
              <a:tblPr>
                <a:tableStyleId>{5C22544A-7EE6-4342-B048-85BDC9FD1C3A}</a:tableStyleId>
              </a:tblPr>
              <a:tblGrid>
                <a:gridCol w="2327966">
                  <a:extLst>
                    <a:ext uri="{9D8B030D-6E8A-4147-A177-3AD203B41FA5}">
                      <a16:colId xmlns:a16="http://schemas.microsoft.com/office/drawing/2014/main" val="1800342161"/>
                    </a:ext>
                  </a:extLst>
                </a:gridCol>
                <a:gridCol w="4192124">
                  <a:extLst>
                    <a:ext uri="{9D8B030D-6E8A-4147-A177-3AD203B41FA5}">
                      <a16:colId xmlns:a16="http://schemas.microsoft.com/office/drawing/2014/main" val="526176387"/>
                    </a:ext>
                  </a:extLst>
                </a:gridCol>
                <a:gridCol w="2399322">
                  <a:extLst>
                    <a:ext uri="{9D8B030D-6E8A-4147-A177-3AD203B41FA5}">
                      <a16:colId xmlns:a16="http://schemas.microsoft.com/office/drawing/2014/main" val="3280136226"/>
                    </a:ext>
                  </a:extLst>
                </a:gridCol>
              </a:tblGrid>
              <a:tr h="201480">
                <a:tc>
                  <a:txBody>
                    <a:bodyPr/>
                    <a:lstStyle/>
                    <a:p>
                      <a:pPr marL="0" marR="0" algn="l">
                        <a:lnSpc>
                          <a:spcPct val="107000"/>
                        </a:lnSpc>
                        <a:spcBef>
                          <a:spcPts val="0"/>
                        </a:spcBef>
                        <a:spcAft>
                          <a:spcPts val="0"/>
                        </a:spcAft>
                      </a:pPr>
                      <a:r>
                        <a:rPr lang="en-US" sz="1000" b="1" dirty="0">
                          <a:effectLst/>
                        </a:rPr>
                        <a:t>MDE Capital Financing Program</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chor="b">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000" b="1" dirty="0">
                          <a:effectLst/>
                        </a:rPr>
                        <a:t>Purpose</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chor="b">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000" b="1" dirty="0">
                          <a:effectLst/>
                        </a:rPr>
                        <a:t>Fund Source</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6698811"/>
                  </a:ext>
                </a:extLst>
              </a:tr>
              <a:tr h="1124865">
                <a:tc>
                  <a:txBody>
                    <a:bodyPr/>
                    <a:lstStyle/>
                    <a:p>
                      <a:pPr marL="0" marR="0">
                        <a:lnSpc>
                          <a:spcPct val="107000"/>
                        </a:lnSpc>
                        <a:spcBef>
                          <a:spcPts val="0"/>
                        </a:spcBef>
                        <a:spcAft>
                          <a:spcPts val="0"/>
                        </a:spcAft>
                      </a:pPr>
                      <a:r>
                        <a:rPr lang="en-US" sz="1000" u="none" strike="noStrike" dirty="0">
                          <a:effectLst/>
                          <a:hlinkClick r:id="rId2"/>
                        </a:rPr>
                        <a:t>Bay Restoration Fund - Wastewater</a:t>
                      </a:r>
                      <a:r>
                        <a:rPr lang="en-US" sz="1000" dirty="0">
                          <a:effectLst/>
                        </a:rPr>
                        <a:t> (WW)</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000" dirty="0">
                          <a:effectLst/>
                        </a:rPr>
                        <a:t>Upgrade of wastewater facilities with enhanced nutrient removal (3 mg/l nitrogen). State grant up to 100% of total ENR cost, available to both public (100% of ENR cost) and private entities</a:t>
                      </a:r>
                      <a:r>
                        <a:rPr lang="en-US" sz="1000" baseline="0" dirty="0">
                          <a:effectLst/>
                        </a:rPr>
                        <a:t> (50% of ENR cost)</a:t>
                      </a:r>
                      <a:r>
                        <a:rPr lang="en-US" sz="1000" dirty="0">
                          <a:effectLst/>
                        </a:rPr>
                        <a:t>  Beginning FY 2018 - Rehabilitation of sewer collections systems for combined sewer overflows, sanitary sewer overflows, Infiltration/Inflow, and Pumping Stations, stormwater projects, and connection of failing septics to WWTP.</a:t>
                      </a:r>
                    </a:p>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000" dirty="0">
                          <a:effectLst/>
                        </a:rPr>
                        <a:t>Special Funds – fees collected from users of wwtp - $60/year for households; $5 per EDU per month for business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72109394"/>
                  </a:ext>
                </a:extLst>
              </a:tr>
              <a:tr h="1124865">
                <a:tc>
                  <a:txBody>
                    <a:bodyPr/>
                    <a:lstStyle/>
                    <a:p>
                      <a:pPr marL="0" marR="0">
                        <a:lnSpc>
                          <a:spcPct val="107000"/>
                        </a:lnSpc>
                        <a:spcBef>
                          <a:spcPts val="0"/>
                        </a:spcBef>
                        <a:spcAft>
                          <a:spcPts val="0"/>
                        </a:spcAft>
                      </a:pPr>
                      <a:r>
                        <a:rPr lang="en-US" sz="1000" dirty="0">
                          <a:effectLst/>
                        </a:rPr>
                        <a:t>Bay Restoration Fund – Clean Water Commerce Act </a:t>
                      </a:r>
                      <a:r>
                        <a:rPr lang="en-US" sz="1000" u="sng" dirty="0">
                          <a:effectLst/>
                        </a:rPr>
                        <a:t>FY 2022</a:t>
                      </a:r>
                      <a:endParaRPr lang="en-US" sz="1000" dirty="0">
                        <a:effectLst/>
                      </a:endParaRPr>
                    </a:p>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Beginning FY 2022 through FY 2030, transfer $20M annually from BRF WW into the CWCA Account. Funding is for cost-effective environmental outcomes. Project requirements are: 35% shall be used to produce environment outcomes from agriculture practices; 20% for stormwater and green infrastructure in communities disproportionately burdened by environmental harms and risks; 10% from nonagricultural landscape restoration projects</a:t>
                      </a:r>
                    </a:p>
                    <a:p>
                      <a:pPr marL="0" marR="0">
                        <a:lnSpc>
                          <a:spcPct val="107000"/>
                        </a:lnSpc>
                        <a:spcBef>
                          <a:spcPts val="0"/>
                        </a:spcBef>
                        <a:spcAft>
                          <a:spcPts val="0"/>
                        </a:spcAft>
                      </a:pPr>
                      <a:r>
                        <a:rPr lang="en-US" sz="1000" dirty="0">
                          <a:effectLst/>
                          <a:highlight>
                            <a:srgbClr val="FFFF00"/>
                          </a:highlight>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Special Funds – fees collected from users of wwtp - $60/year for households; $5 per EDU per month for business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extLst>
                  <a:ext uri="{0D108BD9-81ED-4DB2-BD59-A6C34878D82A}">
                    <a16:rowId xmlns:a16="http://schemas.microsoft.com/office/drawing/2014/main" val="574335376"/>
                  </a:ext>
                </a:extLst>
              </a:tr>
              <a:tr h="817070">
                <a:tc>
                  <a:txBody>
                    <a:bodyPr/>
                    <a:lstStyle/>
                    <a:p>
                      <a:pPr marL="0" marR="0">
                        <a:lnSpc>
                          <a:spcPct val="107000"/>
                        </a:lnSpc>
                        <a:spcBef>
                          <a:spcPts val="0"/>
                        </a:spcBef>
                        <a:spcAft>
                          <a:spcPts val="0"/>
                        </a:spcAft>
                      </a:pPr>
                      <a:r>
                        <a:rPr lang="en-US" sz="1000" u="none" strike="noStrike" dirty="0">
                          <a:effectLst/>
                          <a:hlinkClick r:id="rId3"/>
                        </a:rPr>
                        <a:t>Bay Restoration Fund – Septic System Upgrade</a:t>
                      </a:r>
                      <a:endParaRPr lang="en-US" sz="1000" dirty="0">
                        <a:effectLst/>
                      </a:endParaRP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Rehabilitation of existing individual and community septic systems with nitrogen removal technologies. State grant or loan up to 100% of total cost, available to both public and private entities.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Special Funds – fees collected from users of septic tanks. $60/yr per household; $5 per EDU per month</a:t>
                      </a:r>
                      <a:r>
                        <a:rPr lang="en-US" sz="1000" baseline="0" dirty="0">
                          <a:effectLst/>
                        </a:rPr>
                        <a:t> </a:t>
                      </a:r>
                      <a:r>
                        <a:rPr lang="en-US" sz="1000" dirty="0">
                          <a:effectLst/>
                        </a:rPr>
                        <a:t>for larger tanks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extLst>
                  <a:ext uri="{0D108BD9-81ED-4DB2-BD59-A6C34878D82A}">
                    <a16:rowId xmlns:a16="http://schemas.microsoft.com/office/drawing/2014/main" val="1858202875"/>
                  </a:ext>
                </a:extLst>
              </a:tr>
              <a:tr h="663173">
                <a:tc>
                  <a:txBody>
                    <a:bodyPr/>
                    <a:lstStyle/>
                    <a:p>
                      <a:pPr marL="0" marR="0">
                        <a:lnSpc>
                          <a:spcPct val="107000"/>
                        </a:lnSpc>
                        <a:spcBef>
                          <a:spcPts val="0"/>
                        </a:spcBef>
                        <a:spcAft>
                          <a:spcPts val="0"/>
                        </a:spcAft>
                      </a:pPr>
                      <a:r>
                        <a:rPr lang="en-US" sz="1000" dirty="0">
                          <a:effectLst/>
                        </a:rPr>
                        <a:t>Supplemental Assistance Program</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Provides grant assistance to local governments for planning, design, and construction of needed wastewater improvement to address public health or water quality problems. Funding is given to small communities with priority given to disadvantaged communities.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GO Bonds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extLst>
                  <a:ext uri="{0D108BD9-81ED-4DB2-BD59-A6C34878D82A}">
                    <a16:rowId xmlns:a16="http://schemas.microsoft.com/office/drawing/2014/main" val="1929215623"/>
                  </a:ext>
                </a:extLst>
              </a:tr>
              <a:tr h="663173">
                <a:tc>
                  <a:txBody>
                    <a:bodyPr/>
                    <a:lstStyle/>
                    <a:p>
                      <a:pPr marL="0" marR="0">
                        <a:lnSpc>
                          <a:spcPct val="107000"/>
                        </a:lnSpc>
                        <a:spcBef>
                          <a:spcPts val="0"/>
                        </a:spcBef>
                        <a:spcAft>
                          <a:spcPts val="0"/>
                        </a:spcAft>
                      </a:pPr>
                      <a:r>
                        <a:rPr lang="en-US" sz="1000" dirty="0">
                          <a:effectLst/>
                        </a:rPr>
                        <a:t>Comprehensive Flood Management Grant Program</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Funding can only be provided to local government. Projects can be flood control and watershed management capital projects. Projects must be consistent with the local emergency action plans.</a:t>
                      </a:r>
                    </a:p>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GO Bonds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extLst>
                  <a:ext uri="{0D108BD9-81ED-4DB2-BD59-A6C34878D82A}">
                    <a16:rowId xmlns:a16="http://schemas.microsoft.com/office/drawing/2014/main" val="2709489212"/>
                  </a:ext>
                </a:extLst>
              </a:tr>
              <a:tr h="663173">
                <a:tc>
                  <a:txBody>
                    <a:bodyPr/>
                    <a:lstStyle/>
                    <a:p>
                      <a:pPr marL="0" marR="0">
                        <a:lnSpc>
                          <a:spcPct val="107000"/>
                        </a:lnSpc>
                        <a:spcBef>
                          <a:spcPts val="0"/>
                        </a:spcBef>
                        <a:spcAft>
                          <a:spcPts val="0"/>
                        </a:spcAft>
                      </a:pPr>
                      <a:r>
                        <a:rPr lang="en-US" sz="1000" u="none" strike="noStrike" dirty="0">
                          <a:effectLst/>
                          <a:hlinkClick r:id="rId4"/>
                        </a:rPr>
                        <a:t>Water Supply Assistance Program</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Upgrade of drinking water systems. State grant up to 87.5% of total cost, available to public entities.</a:t>
                      </a:r>
                    </a:p>
                    <a:p>
                      <a:pPr marL="0" marR="0">
                        <a:lnSpc>
                          <a:spcPct val="107000"/>
                        </a:lnSpc>
                        <a:spcBef>
                          <a:spcPts val="0"/>
                        </a:spcBef>
                        <a:spcAft>
                          <a:spcPts val="0"/>
                        </a:spcAft>
                      </a:pPr>
                      <a:r>
                        <a:rPr lang="en-US" sz="1000" dirty="0">
                          <a:effectLst/>
                        </a:rPr>
                        <a:t> </a:t>
                      </a:r>
                    </a:p>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tc>
                  <a:txBody>
                    <a:bodyPr/>
                    <a:lstStyle/>
                    <a:p>
                      <a:pPr marL="0" marR="0">
                        <a:lnSpc>
                          <a:spcPct val="107000"/>
                        </a:lnSpc>
                        <a:spcBef>
                          <a:spcPts val="0"/>
                        </a:spcBef>
                        <a:spcAft>
                          <a:spcPts val="0"/>
                        </a:spcAft>
                      </a:pPr>
                      <a:r>
                        <a:rPr lang="en-US" sz="1000" dirty="0">
                          <a:effectLst/>
                        </a:rPr>
                        <a:t>GO Bonds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oFill/>
                  </a:tcPr>
                </a:tc>
                <a:extLst>
                  <a:ext uri="{0D108BD9-81ED-4DB2-BD59-A6C34878D82A}">
                    <a16:rowId xmlns:a16="http://schemas.microsoft.com/office/drawing/2014/main" val="3233564713"/>
                  </a:ext>
                </a:extLst>
              </a:tr>
            </a:tbl>
          </a:graphicData>
        </a:graphic>
      </p:graphicFrame>
    </p:spTree>
    <p:extLst>
      <p:ext uri="{BB962C8B-B14F-4D97-AF65-F5344CB8AC3E}">
        <p14:creationId xmlns:p14="http://schemas.microsoft.com/office/powerpoint/2010/main" val="284903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E0065-24A6-D4DC-159E-3504A930F4B8}"/>
              </a:ext>
            </a:extLst>
          </p:cNvPr>
          <p:cNvSpPr>
            <a:spLocks noGrp="1"/>
          </p:cNvSpPr>
          <p:nvPr>
            <p:ph type="title"/>
          </p:nvPr>
        </p:nvSpPr>
        <p:spPr>
          <a:xfrm>
            <a:off x="457200" y="274638"/>
            <a:ext cx="8229600" cy="1020762"/>
          </a:xfrm>
        </p:spPr>
        <p:txBody>
          <a:bodyPr/>
          <a:lstStyle/>
          <a:p>
            <a:r>
              <a:rPr lang="en-US" altLang="en-US" dirty="0">
                <a:latin typeface="Montserrat Semi Bold" pitchFamily="2" charset="0"/>
              </a:rPr>
              <a:t>MDE Funding Programs (continued)</a:t>
            </a:r>
            <a:endParaRPr lang="en-US" dirty="0"/>
          </a:p>
        </p:txBody>
      </p:sp>
      <p:graphicFrame>
        <p:nvGraphicFramePr>
          <p:cNvPr id="4" name="Content Placeholder 4">
            <a:extLst>
              <a:ext uri="{FF2B5EF4-FFF2-40B4-BE49-F238E27FC236}">
                <a16:creationId xmlns:a16="http://schemas.microsoft.com/office/drawing/2014/main" id="{8B72AC20-4F5D-9231-94CF-39094259D64E}"/>
              </a:ext>
            </a:extLst>
          </p:cNvPr>
          <p:cNvGraphicFramePr>
            <a:graphicFrameLocks/>
          </p:cNvGraphicFramePr>
          <p:nvPr>
            <p:extLst>
              <p:ext uri="{D42A27DB-BD31-4B8C-83A1-F6EECF244321}">
                <p14:modId xmlns:p14="http://schemas.microsoft.com/office/powerpoint/2010/main" val="409985394"/>
              </p:ext>
            </p:extLst>
          </p:nvPr>
        </p:nvGraphicFramePr>
        <p:xfrm>
          <a:off x="152400" y="2019299"/>
          <a:ext cx="8839200" cy="3041776"/>
        </p:xfrm>
        <a:graphic>
          <a:graphicData uri="http://schemas.openxmlformats.org/drawingml/2006/table">
            <a:tbl>
              <a:tblPr>
                <a:tableStyleId>{5C22544A-7EE6-4342-B048-85BDC9FD1C3A}</a:tableStyleId>
              </a:tblPr>
              <a:tblGrid>
                <a:gridCol w="2307031">
                  <a:extLst>
                    <a:ext uri="{9D8B030D-6E8A-4147-A177-3AD203B41FA5}">
                      <a16:colId xmlns:a16="http://schemas.microsoft.com/office/drawing/2014/main" val="2708129381"/>
                    </a:ext>
                  </a:extLst>
                </a:gridCol>
                <a:gridCol w="4154424">
                  <a:extLst>
                    <a:ext uri="{9D8B030D-6E8A-4147-A177-3AD203B41FA5}">
                      <a16:colId xmlns:a16="http://schemas.microsoft.com/office/drawing/2014/main" val="3538176166"/>
                    </a:ext>
                  </a:extLst>
                </a:gridCol>
                <a:gridCol w="2377745">
                  <a:extLst>
                    <a:ext uri="{9D8B030D-6E8A-4147-A177-3AD203B41FA5}">
                      <a16:colId xmlns:a16="http://schemas.microsoft.com/office/drawing/2014/main" val="2878007801"/>
                    </a:ext>
                  </a:extLst>
                </a:gridCol>
              </a:tblGrid>
              <a:tr h="190501">
                <a:tc>
                  <a:txBody>
                    <a:bodyPr/>
                    <a:lstStyle/>
                    <a:p>
                      <a:pPr marL="0" marR="0" algn="l">
                        <a:lnSpc>
                          <a:spcPct val="107000"/>
                        </a:lnSpc>
                        <a:spcBef>
                          <a:spcPts val="0"/>
                        </a:spcBef>
                        <a:spcAft>
                          <a:spcPts val="0"/>
                        </a:spcAft>
                      </a:pPr>
                      <a:r>
                        <a:rPr lang="en-US" sz="1000" b="1" dirty="0">
                          <a:effectLst/>
                        </a:rPr>
                        <a:t>MDE Capital Financing Program</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chor="b">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000" b="1" dirty="0">
                          <a:effectLst/>
                        </a:rPr>
                        <a:t>Purpose</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chor="b">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000" b="1" dirty="0">
                          <a:effectLst/>
                        </a:rPr>
                        <a:t>Fund Source</a:t>
                      </a:r>
                      <a:endParaRPr 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241" marR="29241" marT="29241" marB="29241"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6942816"/>
                  </a:ext>
                </a:extLst>
              </a:tr>
              <a:tr h="874587">
                <a:tc>
                  <a:txBody>
                    <a:bodyPr/>
                    <a:lstStyle/>
                    <a:p>
                      <a:pPr marL="0" marR="0">
                        <a:lnSpc>
                          <a:spcPct val="107000"/>
                        </a:lnSpc>
                        <a:spcBef>
                          <a:spcPts val="0"/>
                        </a:spcBef>
                        <a:spcAft>
                          <a:spcPts val="0"/>
                        </a:spcAft>
                      </a:pPr>
                      <a:r>
                        <a:rPr lang="en-US" sz="1000" u="none" strike="noStrike" dirty="0">
                          <a:effectLst/>
                          <a:hlinkClick r:id="rId2"/>
                        </a:rPr>
                        <a:t>Water Quality Revolving Loan Program (WQRLF)</a:t>
                      </a:r>
                      <a:r>
                        <a:rPr lang="en-US" sz="10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38100" marB="3810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000" dirty="0">
                          <a:effectLst/>
                        </a:rPr>
                        <a:t>Provides low-interest loans to local governments to finance wastewater treatment plant and other water quality and public health improvement projects. Loans up to 100% of project cost, available to both public and private (see linked deposit) entities. </a:t>
                      </a:r>
                      <a:endParaRPr lang="en-US" sz="1400" dirty="0">
                        <a:effectLst/>
                      </a:endParaRPr>
                    </a:p>
                    <a:p>
                      <a:pPr marL="0" marR="0">
                        <a:lnSpc>
                          <a:spcPct val="107000"/>
                        </a:lnSpc>
                        <a:spcBef>
                          <a:spcPts val="0"/>
                        </a:spcBef>
                        <a:spcAft>
                          <a:spcPts val="0"/>
                        </a:spcAft>
                      </a:pPr>
                      <a:r>
                        <a:rPr lang="en-US" sz="10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38100" marB="3810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000" dirty="0">
                          <a:effectLst/>
                        </a:rPr>
                        <a:t>Federal CAP grant requiring 20% State match – Special Funds from loan repayments and admin fees on loans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38100" marB="3810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542450626"/>
                  </a:ext>
                </a:extLst>
              </a:tr>
              <a:tr h="874587">
                <a:tc>
                  <a:txBody>
                    <a:bodyPr/>
                    <a:lstStyle/>
                    <a:p>
                      <a:pPr marL="0" marR="0">
                        <a:lnSpc>
                          <a:spcPct val="107000"/>
                        </a:lnSpc>
                        <a:spcBef>
                          <a:spcPts val="0"/>
                        </a:spcBef>
                        <a:spcAft>
                          <a:spcPts val="0"/>
                        </a:spcAft>
                      </a:pPr>
                      <a:r>
                        <a:rPr lang="en-US" sz="1000" u="none" strike="noStrike" dirty="0">
                          <a:effectLst/>
                          <a:hlinkClick r:id="rId3"/>
                        </a:rPr>
                        <a:t>Drinking Water Revolving Loan Program (DWRLF)</a:t>
                      </a:r>
                      <a:r>
                        <a:rPr lang="en-US" sz="10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38100" marB="38100">
                    <a:noFill/>
                  </a:tcPr>
                </a:tc>
                <a:tc>
                  <a:txBody>
                    <a:bodyPr/>
                    <a:lstStyle/>
                    <a:p>
                      <a:pPr marL="0" marR="0">
                        <a:lnSpc>
                          <a:spcPct val="107000"/>
                        </a:lnSpc>
                        <a:spcBef>
                          <a:spcPts val="0"/>
                        </a:spcBef>
                        <a:spcAft>
                          <a:spcPts val="0"/>
                        </a:spcAft>
                      </a:pPr>
                      <a:r>
                        <a:rPr lang="en-US" sz="1000" dirty="0">
                          <a:effectLst/>
                        </a:rPr>
                        <a:t>Provides low-interest loans to local governments to finance drinking water system improvements and upgrades. Loans up to 100% of project cost, available to both public and private community water system owners.</a:t>
                      </a:r>
                      <a:endParaRPr lang="en-US" sz="1400" dirty="0">
                        <a:effectLst/>
                      </a:endParaRPr>
                    </a:p>
                    <a:p>
                      <a:pPr marL="0" marR="0">
                        <a:lnSpc>
                          <a:spcPct val="107000"/>
                        </a:lnSpc>
                        <a:spcBef>
                          <a:spcPts val="0"/>
                        </a:spcBef>
                        <a:spcAft>
                          <a:spcPts val="0"/>
                        </a:spcAft>
                      </a:pPr>
                      <a:r>
                        <a:rPr lang="en-US" sz="1000" dirty="0">
                          <a:effectLst/>
                          <a:highlight>
                            <a:srgbClr val="FFFF00"/>
                          </a:highligh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38100" marB="38100">
                    <a:noFill/>
                  </a:tcPr>
                </a:tc>
                <a:tc>
                  <a:txBody>
                    <a:bodyPr/>
                    <a:lstStyle/>
                    <a:p>
                      <a:pPr marL="0" marR="0">
                        <a:lnSpc>
                          <a:spcPct val="107000"/>
                        </a:lnSpc>
                        <a:spcBef>
                          <a:spcPts val="0"/>
                        </a:spcBef>
                        <a:spcAft>
                          <a:spcPts val="0"/>
                        </a:spcAft>
                      </a:pPr>
                      <a:r>
                        <a:rPr lang="en-US" sz="1000" dirty="0">
                          <a:effectLst/>
                        </a:rPr>
                        <a:t>Federal CAP grant requiring 20% State match – Special Funds from loan repayments and admin fees on loans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38100" marB="38100">
                    <a:noFill/>
                  </a:tcPr>
                </a:tc>
                <a:extLst>
                  <a:ext uri="{0D108BD9-81ED-4DB2-BD59-A6C34878D82A}">
                    <a16:rowId xmlns:a16="http://schemas.microsoft.com/office/drawing/2014/main" val="1654191495"/>
                  </a:ext>
                </a:extLst>
              </a:tr>
              <a:tr h="1070227">
                <a:tc>
                  <a:txBody>
                    <a:bodyPr/>
                    <a:lstStyle/>
                    <a:p>
                      <a:pPr marL="0" marR="0">
                        <a:lnSpc>
                          <a:spcPct val="107000"/>
                        </a:lnSpc>
                        <a:spcBef>
                          <a:spcPts val="0"/>
                        </a:spcBef>
                        <a:spcAft>
                          <a:spcPts val="0"/>
                        </a:spcAft>
                      </a:pPr>
                      <a:r>
                        <a:rPr lang="en-US" sz="1000" u="none" strike="noStrike" dirty="0">
                          <a:effectLst/>
                          <a:hlinkClick r:id="rId4"/>
                        </a:rPr>
                        <a:t>Linked Deposit Program</a:t>
                      </a:r>
                      <a:r>
                        <a:rPr lang="en-US" sz="1000" dirty="0">
                          <a:effectLst/>
                        </a:rPr>
                        <a:t> (WQRLF sub-program)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38100" marB="38100">
                    <a:noFill/>
                  </a:tcPr>
                </a:tc>
                <a:tc>
                  <a:txBody>
                    <a:bodyPr/>
                    <a:lstStyle/>
                    <a:p>
                      <a:pPr marL="0" marR="0">
                        <a:lnSpc>
                          <a:spcPct val="107000"/>
                        </a:lnSpc>
                        <a:spcBef>
                          <a:spcPts val="0"/>
                        </a:spcBef>
                        <a:spcAft>
                          <a:spcPts val="0"/>
                        </a:spcAft>
                      </a:pPr>
                      <a:r>
                        <a:rPr lang="en-US" sz="1000" dirty="0">
                          <a:effectLst/>
                        </a:rPr>
                        <a:t>Provides subsidized interest rate loans through banks for non-point source water quality capital improvement projects. Loans up to 100% of project cost, available to private entities.</a:t>
                      </a:r>
                      <a:endParaRPr lang="en-US" sz="1400" dirty="0">
                        <a:effectLst/>
                      </a:endParaRPr>
                    </a:p>
                    <a:p>
                      <a:pPr marL="0" marR="0">
                        <a:lnSpc>
                          <a:spcPct val="107000"/>
                        </a:lnSpc>
                        <a:spcBef>
                          <a:spcPts val="0"/>
                        </a:spcBef>
                        <a:spcAft>
                          <a:spcPts val="0"/>
                        </a:spcAft>
                      </a:pPr>
                      <a:r>
                        <a:rPr lang="en-US" sz="1000" dirty="0">
                          <a:effectLst/>
                        </a:rPr>
                        <a:t> </a:t>
                      </a:r>
                      <a:endParaRPr lang="en-US" sz="1400" dirty="0">
                        <a:effectLst/>
                      </a:endParaRPr>
                    </a:p>
                    <a:p>
                      <a:pPr marL="0" marR="0">
                        <a:lnSpc>
                          <a:spcPct val="107000"/>
                        </a:lnSpc>
                        <a:spcBef>
                          <a:spcPts val="0"/>
                        </a:spcBef>
                        <a:spcAft>
                          <a:spcPts val="0"/>
                        </a:spcAft>
                      </a:pPr>
                      <a:r>
                        <a:rPr lang="en-US" sz="10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38100" marB="38100">
                    <a:noFill/>
                  </a:tcPr>
                </a:tc>
                <a:tc>
                  <a:txBody>
                    <a:bodyPr/>
                    <a:lstStyle/>
                    <a:p>
                      <a:pPr marL="0" marR="0">
                        <a:lnSpc>
                          <a:spcPct val="107000"/>
                        </a:lnSpc>
                        <a:spcBef>
                          <a:spcPts val="0"/>
                        </a:spcBef>
                        <a:spcAft>
                          <a:spcPts val="0"/>
                        </a:spcAft>
                      </a:pPr>
                      <a:r>
                        <a:rPr lang="en-US" sz="1000" dirty="0">
                          <a:effectLst/>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38100" marB="38100">
                    <a:noFill/>
                  </a:tcPr>
                </a:tc>
                <a:extLst>
                  <a:ext uri="{0D108BD9-81ED-4DB2-BD59-A6C34878D82A}">
                    <a16:rowId xmlns:a16="http://schemas.microsoft.com/office/drawing/2014/main" val="3134836255"/>
                  </a:ext>
                </a:extLst>
              </a:tr>
            </a:tbl>
          </a:graphicData>
        </a:graphic>
      </p:graphicFrame>
    </p:spTree>
    <p:extLst>
      <p:ext uri="{BB962C8B-B14F-4D97-AF65-F5344CB8AC3E}">
        <p14:creationId xmlns:p14="http://schemas.microsoft.com/office/powerpoint/2010/main" val="4101613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20782"/>
            <a:ext cx="8229600" cy="1143000"/>
          </a:xfrm>
        </p:spPr>
        <p:txBody>
          <a:bodyPr>
            <a:normAutofit fontScale="90000"/>
          </a:bodyPr>
          <a:lstStyle/>
          <a:p>
            <a:r>
              <a:rPr lang="en-US" dirty="0"/>
              <a:t>MDE Funding Programs – Important Information</a:t>
            </a:r>
          </a:p>
        </p:txBody>
      </p:sp>
      <p:sp>
        <p:nvSpPr>
          <p:cNvPr id="3" name="Content Placeholder 2"/>
          <p:cNvSpPr>
            <a:spLocks noGrp="1"/>
          </p:cNvSpPr>
          <p:nvPr>
            <p:ph idx="1"/>
          </p:nvPr>
        </p:nvSpPr>
        <p:spPr>
          <a:xfrm>
            <a:off x="419282" y="1295400"/>
            <a:ext cx="8229600" cy="4525963"/>
          </a:xfrm>
        </p:spPr>
        <p:txBody>
          <a:bodyPr/>
          <a:lstStyle/>
          <a:p>
            <a:pPr>
              <a:spcBef>
                <a:spcPts val="0"/>
              </a:spcBef>
              <a:defRPr/>
            </a:pPr>
            <a:r>
              <a:rPr lang="en-US" sz="1600" dirty="0">
                <a:latin typeface="+mn-lt"/>
                <a:cs typeface="Calibri" panose="020F0502020204030204" pitchFamily="34" charset="0"/>
              </a:rPr>
              <a:t>Annual application process – typically December 1 through January 31 (next solicitation is for FFY23/SFY25) – currently delayed until mid-December. </a:t>
            </a:r>
          </a:p>
          <a:p>
            <a:pPr>
              <a:spcBef>
                <a:spcPts val="0"/>
              </a:spcBef>
              <a:defRPr/>
            </a:pPr>
            <a:r>
              <a:rPr lang="en-US" sz="1600" dirty="0">
                <a:latin typeface="+mn-lt"/>
                <a:cs typeface="Calibri" panose="020F0502020204030204" pitchFamily="34" charset="0"/>
              </a:rPr>
              <a:t>Separate applications for:</a:t>
            </a:r>
          </a:p>
          <a:p>
            <a:pPr lvl="1">
              <a:spcBef>
                <a:spcPts val="0"/>
              </a:spcBef>
              <a:defRPr/>
            </a:pPr>
            <a:r>
              <a:rPr lang="en-US" sz="1600" dirty="0">
                <a:latin typeface="+mn-lt"/>
                <a:cs typeface="Calibri" panose="020F0502020204030204" pitchFamily="34" charset="0"/>
              </a:rPr>
              <a:t>Water Quality Revolving Loan Fund/Bay Restoration Fund Wastewater/Supplemental Assistance</a:t>
            </a:r>
          </a:p>
          <a:p>
            <a:pPr lvl="1">
              <a:spcBef>
                <a:spcPts val="0"/>
              </a:spcBef>
              <a:defRPr/>
            </a:pPr>
            <a:r>
              <a:rPr lang="en-US" sz="1600" dirty="0">
                <a:latin typeface="+mn-lt"/>
                <a:cs typeface="Calibri" panose="020F0502020204030204" pitchFamily="34" charset="0"/>
              </a:rPr>
              <a:t>Drinking Water Revolving Loan Fund/Water Supply Assistance Program</a:t>
            </a:r>
          </a:p>
          <a:p>
            <a:pPr lvl="1">
              <a:spcBef>
                <a:spcPts val="0"/>
              </a:spcBef>
              <a:defRPr/>
            </a:pPr>
            <a:r>
              <a:rPr lang="en-US" sz="1600" dirty="0">
                <a:latin typeface="+mn-lt"/>
                <a:cs typeface="Calibri" panose="020F0502020204030204" pitchFamily="34" charset="0"/>
              </a:rPr>
              <a:t>Comprehensive Flood Management Grant Program</a:t>
            </a:r>
          </a:p>
          <a:p>
            <a:pPr lvl="1">
              <a:spcBef>
                <a:spcPts val="0"/>
              </a:spcBef>
              <a:defRPr/>
            </a:pPr>
            <a:r>
              <a:rPr lang="en-US" sz="1600" dirty="0">
                <a:latin typeface="+mn-lt"/>
                <a:cs typeface="Calibri" panose="020F0502020204030204" pitchFamily="34" charset="0"/>
              </a:rPr>
              <a:t>Clean Water Commerce Program</a:t>
            </a:r>
          </a:p>
          <a:p>
            <a:pPr>
              <a:spcBef>
                <a:spcPts val="0"/>
              </a:spcBef>
              <a:defRPr/>
            </a:pPr>
            <a:r>
              <a:rPr lang="en-US" sz="1600" dirty="0">
                <a:latin typeface="+mn-lt"/>
                <a:cs typeface="Calibri" panose="020F0502020204030204" pitchFamily="34" charset="0"/>
              </a:rPr>
              <a:t>Rolling application period for Linked Deposit Program</a:t>
            </a:r>
          </a:p>
          <a:p>
            <a:pPr>
              <a:spcBef>
                <a:spcPts val="0"/>
              </a:spcBef>
              <a:defRPr/>
            </a:pPr>
            <a:r>
              <a:rPr lang="en-US" sz="1600" dirty="0">
                <a:latin typeface="+mn-lt"/>
                <a:cs typeface="Calibri" panose="020F0502020204030204" pitchFamily="34" charset="0"/>
              </a:rPr>
              <a:t>Local/County application for Bay Restoration Fund Septic System Upgrade Program </a:t>
            </a:r>
          </a:p>
          <a:p>
            <a:pPr>
              <a:spcBef>
                <a:spcPts val="0"/>
              </a:spcBef>
              <a:defRPr/>
            </a:pPr>
            <a:r>
              <a:rPr lang="en-US" sz="1600" dirty="0">
                <a:latin typeface="+mn-lt"/>
                <a:cs typeface="Calibri" panose="020F0502020204030204" pitchFamily="34" charset="0"/>
              </a:rPr>
              <a:t>Prepare to apply </a:t>
            </a:r>
            <a:r>
              <a:rPr lang="en-US" sz="1600" dirty="0">
                <a:latin typeface="+mn-lt"/>
                <a:cs typeface="Calibri" panose="020F0502020204030204" pitchFamily="34" charset="0"/>
                <a:hlinkClick r:id="rId2"/>
              </a:rPr>
              <a:t>document</a:t>
            </a:r>
            <a:r>
              <a:rPr lang="en-US" sz="1600" dirty="0">
                <a:latin typeface="+mn-lt"/>
                <a:cs typeface="Calibri" panose="020F0502020204030204" pitchFamily="34" charset="0"/>
              </a:rPr>
              <a:t> – goes through things that can be done in advance of the application period to be successful/ensure ready to apply </a:t>
            </a:r>
          </a:p>
          <a:p>
            <a:pPr>
              <a:spcBef>
                <a:spcPts val="0"/>
              </a:spcBef>
              <a:defRPr/>
            </a:pPr>
            <a:r>
              <a:rPr lang="en-US" sz="1600" dirty="0">
                <a:latin typeface="+mn-lt"/>
                <a:cs typeface="Calibri" panose="020F0502020204030204" pitchFamily="34" charset="0"/>
              </a:rPr>
              <a:t>Also, critical to understand our scoring systems:</a:t>
            </a:r>
          </a:p>
          <a:p>
            <a:pPr lvl="1">
              <a:spcBef>
                <a:spcPts val="0"/>
              </a:spcBef>
              <a:defRPr/>
            </a:pPr>
            <a:r>
              <a:rPr lang="en-US" sz="1600" dirty="0">
                <a:latin typeface="+mn-lt"/>
                <a:cs typeface="Calibri" panose="020F0502020204030204" pitchFamily="34" charset="0"/>
                <a:hlinkClick r:id="rId3"/>
              </a:rPr>
              <a:t>Water Quality</a:t>
            </a:r>
            <a:endParaRPr lang="en-US" sz="1600" dirty="0">
              <a:latin typeface="+mn-lt"/>
              <a:cs typeface="Calibri" panose="020F0502020204030204" pitchFamily="34" charset="0"/>
            </a:endParaRPr>
          </a:p>
          <a:p>
            <a:pPr lvl="1">
              <a:spcBef>
                <a:spcPts val="0"/>
              </a:spcBef>
              <a:defRPr/>
            </a:pPr>
            <a:r>
              <a:rPr lang="en-US" sz="1600" dirty="0">
                <a:latin typeface="+mn-lt"/>
                <a:cs typeface="Calibri" panose="020F0502020204030204" pitchFamily="34" charset="0"/>
                <a:hlinkClick r:id="rId4"/>
              </a:rPr>
              <a:t>Drinking Water</a:t>
            </a:r>
            <a:endParaRPr lang="en-US" sz="1600" dirty="0">
              <a:latin typeface="+mn-lt"/>
              <a:cs typeface="Calibri" panose="020F0502020204030204" pitchFamily="34" charset="0"/>
            </a:endParaRPr>
          </a:p>
          <a:p>
            <a:pPr lvl="1">
              <a:spcBef>
                <a:spcPts val="0"/>
              </a:spcBef>
              <a:defRPr/>
            </a:pPr>
            <a:r>
              <a:rPr lang="en-US" sz="1600" dirty="0">
                <a:latin typeface="+mn-lt"/>
                <a:cs typeface="Calibri" panose="020F0502020204030204" pitchFamily="34" charset="0"/>
                <a:hlinkClick r:id="rId5"/>
              </a:rPr>
              <a:t>Comprehensive Flood Management Grant Program</a:t>
            </a:r>
            <a:endParaRPr lang="en-US" sz="1600" dirty="0">
              <a:latin typeface="+mn-lt"/>
              <a:cs typeface="Calibri" panose="020F0502020204030204" pitchFamily="34" charset="0"/>
            </a:endParaRPr>
          </a:p>
          <a:p>
            <a:pPr lvl="1">
              <a:spcBef>
                <a:spcPts val="0"/>
              </a:spcBef>
              <a:defRPr/>
            </a:pPr>
            <a:r>
              <a:rPr lang="en-US" sz="1600" dirty="0">
                <a:latin typeface="+mn-lt"/>
                <a:cs typeface="Calibri" panose="020F0502020204030204" pitchFamily="34" charset="0"/>
                <a:hlinkClick r:id="rId6"/>
              </a:rPr>
              <a:t>Clean Water Commerce </a:t>
            </a:r>
            <a:endParaRPr lang="en-US" sz="1600" dirty="0">
              <a:latin typeface="+mn-lt"/>
              <a:cs typeface="Calibri" panose="020F0502020204030204" pitchFamily="34" charset="0"/>
            </a:endParaRPr>
          </a:p>
          <a:p>
            <a:pPr>
              <a:spcBef>
                <a:spcPts val="0"/>
              </a:spcBef>
              <a:defRPr/>
            </a:pPr>
            <a:r>
              <a:rPr lang="en-US" sz="1600" dirty="0">
                <a:latin typeface="+mn-lt"/>
                <a:cs typeface="Calibri" panose="020F0502020204030204" pitchFamily="34" charset="0"/>
              </a:rPr>
              <a:t>WIFA/ECPP oversees state and federal programmatic requirements to ensure                              compliance of borrowers / grantees</a:t>
            </a:r>
          </a:p>
          <a:p>
            <a:pPr>
              <a:spcBef>
                <a:spcPts val="0"/>
              </a:spcBef>
              <a:defRPr/>
            </a:pPr>
            <a:r>
              <a:rPr lang="en-US" sz="1600" dirty="0">
                <a:latin typeface="+mn-lt"/>
                <a:cs typeface="Calibri" panose="020F0502020204030204" pitchFamily="34" charset="0"/>
              </a:rPr>
              <a:t>Competitive </a:t>
            </a:r>
            <a:r>
              <a:rPr lang="en-US" sz="1600" u="sng" dirty="0">
                <a:latin typeface="+mn-lt"/>
                <a:cs typeface="Calibri" panose="020F0502020204030204" pitchFamily="34" charset="0"/>
              </a:rPr>
              <a:t>local procurement</a:t>
            </a:r>
            <a:r>
              <a:rPr lang="en-US" sz="1600" dirty="0">
                <a:latin typeface="+mn-lt"/>
                <a:cs typeface="Calibri" panose="020F0502020204030204" pitchFamily="34" charset="0"/>
              </a:rPr>
              <a:t> that meet relevant state/federal requirements </a:t>
            </a:r>
          </a:p>
          <a:p>
            <a:pPr>
              <a:spcBef>
                <a:spcPts val="0"/>
              </a:spcBef>
              <a:defRPr/>
            </a:pPr>
            <a:r>
              <a:rPr lang="en-US" sz="1600" dirty="0">
                <a:latin typeface="+mn-lt"/>
                <a:cs typeface="Calibri" panose="020F0502020204030204" pitchFamily="34" charset="0"/>
              </a:rPr>
              <a:t>Reimbursement based payments – see </a:t>
            </a:r>
            <a:r>
              <a:rPr lang="en-US" sz="1600" dirty="0">
                <a:latin typeface="+mn-lt"/>
                <a:cs typeface="Calibri" panose="020F0502020204030204" pitchFamily="34" charset="0"/>
                <a:hlinkClick r:id="rId7"/>
              </a:rPr>
              <a:t>cash draw request forms</a:t>
            </a:r>
            <a:endParaRPr lang="en-US" sz="1600" dirty="0">
              <a:latin typeface="+mn-lt"/>
              <a:cs typeface="Calibri" panose="020F0502020204030204" pitchFamily="34" charset="0"/>
            </a:endParaRPr>
          </a:p>
        </p:txBody>
      </p:sp>
    </p:spTree>
    <p:extLst>
      <p:ext uri="{BB962C8B-B14F-4D97-AF65-F5344CB8AC3E}">
        <p14:creationId xmlns:p14="http://schemas.microsoft.com/office/powerpoint/2010/main" val="2498638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14498-E5F6-F8DF-3B80-116A1BF1A682}"/>
              </a:ext>
            </a:extLst>
          </p:cNvPr>
          <p:cNvSpPr>
            <a:spLocks noGrp="1"/>
          </p:cNvSpPr>
          <p:nvPr>
            <p:ph type="title"/>
          </p:nvPr>
        </p:nvSpPr>
        <p:spPr/>
        <p:txBody>
          <a:bodyPr>
            <a:normAutofit/>
          </a:bodyPr>
          <a:lstStyle/>
          <a:p>
            <a:r>
              <a:rPr lang="en-US" sz="3000" dirty="0"/>
              <a:t>State Programmatic Requirements – Grant Funds</a:t>
            </a:r>
          </a:p>
        </p:txBody>
      </p:sp>
      <p:sp>
        <p:nvSpPr>
          <p:cNvPr id="3" name="Content Placeholder 2">
            <a:extLst>
              <a:ext uri="{FF2B5EF4-FFF2-40B4-BE49-F238E27FC236}">
                <a16:creationId xmlns:a16="http://schemas.microsoft.com/office/drawing/2014/main" id="{2B67206A-3572-D2C1-2E69-593CFAE4E9BB}"/>
              </a:ext>
            </a:extLst>
          </p:cNvPr>
          <p:cNvSpPr>
            <a:spLocks noGrp="1"/>
          </p:cNvSpPr>
          <p:nvPr>
            <p:ph idx="1"/>
          </p:nvPr>
        </p:nvSpPr>
        <p:spPr>
          <a:xfrm>
            <a:off x="76200" y="1295400"/>
            <a:ext cx="8686800" cy="4525963"/>
          </a:xfrm>
        </p:spPr>
        <p:txBody>
          <a:bodyPr/>
          <a:lstStyle/>
          <a:p>
            <a:pPr>
              <a:spcBef>
                <a:spcPts val="0"/>
              </a:spcBef>
            </a:pPr>
            <a:r>
              <a:rPr lang="en-US" sz="1600" dirty="0">
                <a:latin typeface="+mn-lt"/>
                <a:hlinkClick r:id="rId2"/>
              </a:rPr>
              <a:t>Conditions of MDE Grant Award to Public Entities</a:t>
            </a:r>
            <a:endParaRPr lang="en-US" sz="1600" dirty="0">
              <a:latin typeface="+mn-lt"/>
            </a:endParaRPr>
          </a:p>
          <a:p>
            <a:pPr lvl="1">
              <a:spcBef>
                <a:spcPts val="0"/>
              </a:spcBef>
            </a:pPr>
            <a:r>
              <a:rPr lang="en-US" sz="1600" dirty="0">
                <a:latin typeface="+mn-lt"/>
              </a:rPr>
              <a:t>Certify that the proposed project is consistent with and is included in an approved County Water and Sewerage Plan </a:t>
            </a:r>
          </a:p>
          <a:p>
            <a:pPr lvl="1">
              <a:spcBef>
                <a:spcPts val="0"/>
              </a:spcBef>
            </a:pPr>
            <a:r>
              <a:rPr lang="en-US" sz="1600" dirty="0">
                <a:latin typeface="+mn-lt"/>
              </a:rPr>
              <a:t>Include the “State Insert” in the bid packages and contract documents and ensure the contractor has signed the assurances form provided </a:t>
            </a:r>
          </a:p>
          <a:p>
            <a:pPr lvl="1">
              <a:spcBef>
                <a:spcPts val="0"/>
              </a:spcBef>
            </a:pPr>
            <a:r>
              <a:rPr lang="en-US" sz="1600" dirty="0">
                <a:latin typeface="+mn-lt"/>
              </a:rPr>
              <a:t>For construction contracts greater than $100,000, procurement of contractors using formal bidding procedures by advertising the request for bids in publications having appropriate widespread circulation. For contracts less than $100,000, option to use the small purchase procurement procedures or the formal bidding procedures. </a:t>
            </a:r>
          </a:p>
          <a:p>
            <a:pPr lvl="1">
              <a:spcBef>
                <a:spcPts val="0"/>
              </a:spcBef>
            </a:pPr>
            <a:r>
              <a:rPr lang="en-US" sz="1600" dirty="0">
                <a:latin typeface="+mn-lt"/>
              </a:rPr>
              <a:t>Make </a:t>
            </a:r>
            <a:r>
              <a:rPr lang="en-US" sz="1600" dirty="0">
                <a:latin typeface="+mn-lt"/>
                <a:hlinkClick r:id="rId3"/>
              </a:rPr>
              <a:t>good-faith efforts </a:t>
            </a:r>
            <a:r>
              <a:rPr lang="en-US" sz="1600" dirty="0">
                <a:latin typeface="+mn-lt"/>
              </a:rPr>
              <a:t>to utilize Minority and Women’s Business Enterprises (M/WBE) to participate in procurements. This requirement applies to projects receiving any grant funding from the Bay Restoration Fund and projects receiving more than $500,000 in any other MDE grant funding. </a:t>
            </a:r>
          </a:p>
          <a:p>
            <a:pPr lvl="1">
              <a:spcBef>
                <a:spcPts val="0"/>
              </a:spcBef>
            </a:pPr>
            <a:r>
              <a:rPr lang="en-US" sz="1600" dirty="0">
                <a:latin typeface="+mn-lt"/>
              </a:rPr>
              <a:t>S</a:t>
            </a:r>
            <a:r>
              <a:rPr lang="en-US" sz="1600" b="0" i="0" dirty="0">
                <a:effectLst/>
                <a:latin typeface="+mn-lt"/>
              </a:rPr>
              <a:t>tate prevailing wages apply if contract value is $250,000 or higher and state funding is at least 25% of the contract. If any federal funding, federal Davis-Bacon wages supersede and state wages no longer apply. </a:t>
            </a:r>
          </a:p>
          <a:p>
            <a:pPr lvl="1">
              <a:spcBef>
                <a:spcPts val="0"/>
              </a:spcBef>
            </a:pPr>
            <a:r>
              <a:rPr lang="en-US" sz="1600" dirty="0">
                <a:latin typeface="+mn-lt"/>
              </a:rPr>
              <a:t>Obtain prior written approval from MDE for all change orders that significantly                                   alter the project.</a:t>
            </a:r>
          </a:p>
          <a:p>
            <a:pPr lvl="1">
              <a:spcBef>
                <a:spcPts val="0"/>
              </a:spcBef>
            </a:pPr>
            <a:r>
              <a:rPr lang="en-US" sz="1600" dirty="0">
                <a:latin typeface="+mn-lt"/>
              </a:rPr>
              <a:t>Submit final claim for reimbursement of costs within sixty days of the final inspection</a:t>
            </a:r>
          </a:p>
          <a:p>
            <a:pPr lvl="1">
              <a:spcBef>
                <a:spcPts val="0"/>
              </a:spcBef>
            </a:pPr>
            <a:r>
              <a:rPr lang="en-US" sz="1600" dirty="0">
                <a:latin typeface="+mn-lt"/>
              </a:rPr>
              <a:t>Maintain adequate accounting records for a period of three years following MDE administrative closeout of the project and make them available to MDE for </a:t>
            </a:r>
          </a:p>
          <a:p>
            <a:pPr marL="457200" lvl="1" indent="0">
              <a:spcBef>
                <a:spcPts val="0"/>
              </a:spcBef>
              <a:buNone/>
            </a:pPr>
            <a:r>
              <a:rPr lang="en-US" sz="1600" dirty="0">
                <a:latin typeface="+mn-lt"/>
              </a:rPr>
              <a:t>      inspection and audit when requested. </a:t>
            </a:r>
          </a:p>
        </p:txBody>
      </p:sp>
    </p:spTree>
    <p:extLst>
      <p:ext uri="{BB962C8B-B14F-4D97-AF65-F5344CB8AC3E}">
        <p14:creationId xmlns:p14="http://schemas.microsoft.com/office/powerpoint/2010/main" val="581774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F8C85-466D-BC78-F648-737F61D94C5C}"/>
              </a:ext>
            </a:extLst>
          </p:cNvPr>
          <p:cNvSpPr>
            <a:spLocks noGrp="1"/>
          </p:cNvSpPr>
          <p:nvPr>
            <p:ph type="title"/>
          </p:nvPr>
        </p:nvSpPr>
        <p:spPr/>
        <p:txBody>
          <a:bodyPr>
            <a:normAutofit fontScale="90000"/>
          </a:bodyPr>
          <a:lstStyle/>
          <a:p>
            <a:r>
              <a:rPr lang="en-US" dirty="0"/>
              <a:t>Federal Programmatic Requirements – SRFs including Bipartisan Infrastructure Law (BIL)</a:t>
            </a:r>
          </a:p>
        </p:txBody>
      </p:sp>
      <p:sp>
        <p:nvSpPr>
          <p:cNvPr id="3" name="Content Placeholder 2">
            <a:extLst>
              <a:ext uri="{FF2B5EF4-FFF2-40B4-BE49-F238E27FC236}">
                <a16:creationId xmlns:a16="http://schemas.microsoft.com/office/drawing/2014/main" id="{45E640CC-91DC-64BA-ACC0-CF07AC27C36B}"/>
              </a:ext>
            </a:extLst>
          </p:cNvPr>
          <p:cNvSpPr>
            <a:spLocks noGrp="1"/>
          </p:cNvSpPr>
          <p:nvPr>
            <p:ph idx="1"/>
          </p:nvPr>
        </p:nvSpPr>
        <p:spPr>
          <a:xfrm>
            <a:off x="381000" y="1295400"/>
            <a:ext cx="8229600" cy="4525963"/>
          </a:xfrm>
        </p:spPr>
        <p:txBody>
          <a:bodyPr/>
          <a:lstStyle/>
          <a:p>
            <a:pPr marL="0" indent="0">
              <a:spcBef>
                <a:spcPts val="0"/>
              </a:spcBef>
              <a:buNone/>
            </a:pPr>
            <a:r>
              <a:rPr lang="en-US" sz="1800" dirty="0">
                <a:latin typeface="+mn-lt"/>
                <a:hlinkClick r:id="rId2"/>
              </a:rPr>
              <a:t>Federal Programmatic Requirements</a:t>
            </a:r>
            <a:r>
              <a:rPr lang="en-US" sz="1800" dirty="0">
                <a:latin typeface="+mn-lt"/>
              </a:rPr>
              <a:t> – “State Requirements Plus” </a:t>
            </a:r>
          </a:p>
          <a:p>
            <a:pPr marL="0">
              <a:spcBef>
                <a:spcPts val="0"/>
              </a:spcBef>
            </a:pPr>
            <a:r>
              <a:rPr lang="en-US" sz="1800" i="1" dirty="0">
                <a:latin typeface="+mn-lt"/>
              </a:rPr>
              <a:t>Completed by MDE </a:t>
            </a:r>
            <a:r>
              <a:rPr lang="en-US" sz="1800" dirty="0">
                <a:latin typeface="+mn-lt"/>
              </a:rPr>
              <a:t>– includes Financial Analysis – preliminary and final; </a:t>
            </a:r>
          </a:p>
          <a:p>
            <a:pPr marL="0">
              <a:spcBef>
                <a:spcPts val="0"/>
              </a:spcBef>
            </a:pPr>
            <a:r>
              <a:rPr lang="en-US" sz="1800" i="1" dirty="0">
                <a:latin typeface="+mn-lt"/>
                <a:cs typeface="Calibri" panose="020F0502020204030204" pitchFamily="34" charset="0"/>
              </a:rPr>
              <a:t>Completed by Applicant’s Legal Representation </a:t>
            </a:r>
            <a:r>
              <a:rPr lang="en-US" sz="1800" dirty="0">
                <a:latin typeface="+mn-lt"/>
                <a:cs typeface="Calibri" panose="020F0502020204030204" pitchFamily="34" charset="0"/>
              </a:rPr>
              <a:t>- for loan transactions greater than $400K (“tax exempt”) recipients are required to utilize bond counsel</a:t>
            </a:r>
          </a:p>
          <a:p>
            <a:pPr marL="0">
              <a:spcBef>
                <a:spcPts val="0"/>
              </a:spcBef>
            </a:pPr>
            <a:r>
              <a:rPr lang="en-US" sz="1800" i="1" dirty="0">
                <a:latin typeface="+mn-lt"/>
                <a:cs typeface="Calibri" panose="020F0502020204030204" pitchFamily="34" charset="0"/>
              </a:rPr>
              <a:t>Completed by Applicant </a:t>
            </a:r>
            <a:r>
              <a:rPr lang="en-US" sz="1800" dirty="0">
                <a:latin typeface="+mn-lt"/>
                <a:cs typeface="Calibri" panose="020F0502020204030204" pitchFamily="34" charset="0"/>
              </a:rPr>
              <a:t>– includes: </a:t>
            </a:r>
          </a:p>
          <a:p>
            <a:pPr marL="0" lvl="1">
              <a:spcBef>
                <a:spcPts val="0"/>
              </a:spcBef>
            </a:pPr>
            <a:r>
              <a:rPr lang="en-US" sz="1800" dirty="0">
                <a:latin typeface="+mn-lt"/>
                <a:cs typeface="Calibri" panose="020F0502020204030204" pitchFamily="34" charset="0"/>
              </a:rPr>
              <a:t>Procurement requirements  </a:t>
            </a:r>
          </a:p>
          <a:p>
            <a:pPr marL="571500" lvl="2" indent="-171450">
              <a:spcBef>
                <a:spcPts val="0"/>
              </a:spcBef>
            </a:pPr>
            <a:r>
              <a:rPr lang="en-US" sz="1800" b="1" dirty="0">
                <a:latin typeface="+mn-lt"/>
              </a:rPr>
              <a:t>MDE SRF Insert </a:t>
            </a:r>
            <a:r>
              <a:rPr lang="en-US" sz="1800" dirty="0">
                <a:latin typeface="+mn-lt"/>
              </a:rPr>
              <a:t>- must be included in the bid packages. The MDE Insert outlines certain contractor responsibilities.</a:t>
            </a:r>
          </a:p>
          <a:p>
            <a:pPr marL="571500" lvl="2" indent="-171450">
              <a:spcBef>
                <a:spcPts val="0"/>
              </a:spcBef>
            </a:pPr>
            <a:r>
              <a:rPr lang="en-US" sz="1800" b="1" dirty="0">
                <a:latin typeface="+mn-lt"/>
              </a:rPr>
              <a:t>American Iron &amp; Steel and </a:t>
            </a:r>
            <a:r>
              <a:rPr lang="en-US" sz="1800" b="1" dirty="0">
                <a:latin typeface="+mn-lt"/>
                <a:hlinkClick r:id="rId3"/>
              </a:rPr>
              <a:t>Build America, Buy America Act </a:t>
            </a:r>
            <a:r>
              <a:rPr lang="en-US" sz="1800" dirty="0">
                <a:latin typeface="+mn-lt"/>
              </a:rPr>
              <a:t>- SRF recipients are required to comply with the applicable provisions regarding use of materials and products produced in the U.S. as detained in the MDE insert. </a:t>
            </a:r>
          </a:p>
          <a:p>
            <a:pPr marL="571500" lvl="2" indent="-171450">
              <a:spcBef>
                <a:spcPts val="0"/>
              </a:spcBef>
            </a:pPr>
            <a:r>
              <a:rPr lang="en-US" sz="1800" b="1" dirty="0">
                <a:latin typeface="+mn-lt"/>
              </a:rPr>
              <a:t>Davis-Bacon Wage Rates </a:t>
            </a:r>
            <a:r>
              <a:rPr lang="en-US" sz="1800" dirty="0">
                <a:latin typeface="+mn-lt"/>
              </a:rPr>
              <a:t>- are required for all SRF funded construction contracts. These provisions are included in the MDE Insert. </a:t>
            </a:r>
          </a:p>
          <a:p>
            <a:pPr marL="571500" lvl="2" indent="-171450">
              <a:spcBef>
                <a:spcPts val="0"/>
              </a:spcBef>
            </a:pPr>
            <a:r>
              <a:rPr lang="en-US" sz="1800" b="1" dirty="0">
                <a:latin typeface="+mn-lt"/>
                <a:hlinkClick r:id="rId4"/>
              </a:rPr>
              <a:t>Disadvantaged Business Enterprise (DBE) </a:t>
            </a:r>
            <a:r>
              <a:rPr lang="en-US" sz="1800" b="1" dirty="0">
                <a:latin typeface="+mn-lt"/>
              </a:rPr>
              <a:t>- </a:t>
            </a:r>
            <a:r>
              <a:rPr lang="en-US" sz="1800" dirty="0">
                <a:latin typeface="+mn-lt"/>
              </a:rPr>
              <a:t>SRF recipients and sub-recipients (i.e., loan recipients, prime contractors, A/E consultants) are required to                         make a Good Faith Effort to award a fair share of work to qualified small, minority and women’s businesses. This requirement includes                                   procurements in the categories of construction, equipment, supplies                                   and services. These Good Faith provisions are included in the MDE Insert.  </a:t>
            </a:r>
            <a:endParaRPr lang="en-US" sz="1800" dirty="0">
              <a:latin typeface="+mn-lt"/>
              <a:cs typeface="Calibri" panose="020F0502020204030204" pitchFamily="34" charset="0"/>
            </a:endParaRPr>
          </a:p>
          <a:p>
            <a:pPr marL="0">
              <a:spcBef>
                <a:spcPts val="0"/>
              </a:spcBef>
            </a:pPr>
            <a:endParaRPr lang="en-US" sz="1800" dirty="0">
              <a:latin typeface="+mn-lt"/>
              <a:cs typeface="Calibri" panose="020F0502020204030204" pitchFamily="34" charset="0"/>
            </a:endParaRPr>
          </a:p>
          <a:p>
            <a:pPr>
              <a:spcBef>
                <a:spcPts val="0"/>
              </a:spcBef>
            </a:pPr>
            <a:endParaRPr lang="en-US" sz="1800" dirty="0">
              <a:latin typeface="+mn-lt"/>
              <a:cs typeface="Calibri" panose="020F0502020204030204" pitchFamily="34" charset="0"/>
            </a:endParaRPr>
          </a:p>
          <a:p>
            <a:pPr marL="0" indent="0">
              <a:spcBef>
                <a:spcPts val="0"/>
              </a:spcBef>
              <a:buNone/>
            </a:pPr>
            <a:endParaRPr lang="en-US" sz="1800" dirty="0">
              <a:latin typeface="+mn-lt"/>
              <a:cs typeface="Calibri" panose="020F0502020204030204" pitchFamily="34" charset="0"/>
            </a:endParaRPr>
          </a:p>
        </p:txBody>
      </p:sp>
    </p:spTree>
    <p:extLst>
      <p:ext uri="{BB962C8B-B14F-4D97-AF65-F5344CB8AC3E}">
        <p14:creationId xmlns:p14="http://schemas.microsoft.com/office/powerpoint/2010/main" val="2503150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5540</TotalTime>
  <Words>3676</Words>
  <Application>Microsoft Office PowerPoint</Application>
  <PresentationFormat>On-screen Show (4:3)</PresentationFormat>
  <Paragraphs>253</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Montserrat</vt:lpstr>
      <vt:lpstr>Montserrat Semi Bold</vt:lpstr>
      <vt:lpstr>Times New Roman</vt:lpstr>
      <vt:lpstr>Wingdings</vt:lpstr>
      <vt:lpstr>Office Theme</vt:lpstr>
      <vt:lpstr>PowerPoint Presentation</vt:lpstr>
      <vt:lpstr>MDE Office of Budget and Infrastructure Finance (OBIF)</vt:lpstr>
      <vt:lpstr>Maryland Water Infrastructure Financing Administration (WIFA) </vt:lpstr>
      <vt:lpstr>Engineering and Capital Projects Program (ECPP) </vt:lpstr>
      <vt:lpstr>MDE Funding Programs</vt:lpstr>
      <vt:lpstr>MDE Funding Programs (continued)</vt:lpstr>
      <vt:lpstr>MDE Funding Programs – Important Information</vt:lpstr>
      <vt:lpstr>State Programmatic Requirements – Grant Funds</vt:lpstr>
      <vt:lpstr>Federal Programmatic Requirements – SRFs including Bipartisan Infrastructure Law (BIL)</vt:lpstr>
      <vt:lpstr>Federal Programmatic Requirements – SRFs including BIL (continued)</vt:lpstr>
      <vt:lpstr>Interest Rates &amp; Underwriting Process for SRF Loans</vt:lpstr>
      <vt:lpstr>Upcoming Opportunities - MDE BIL Funding</vt:lpstr>
      <vt:lpstr>MDE BIL FFY22 $</vt:lpstr>
      <vt:lpstr>MDE BIL Funding - continued</vt:lpstr>
      <vt:lpstr>MDE Updates – Out for Public Comment</vt:lpstr>
      <vt:lpstr>MDE Updates – Out for Public Comment (continued)</vt:lpstr>
      <vt:lpstr>MDE’s Environmental Justice Screening Tool</vt:lpstr>
      <vt:lpstr> Task Force on State and Local Government Accounting for Natural Capital</vt:lpstr>
      <vt:lpstr>Questions? </vt:lpstr>
    </vt:vector>
  </TitlesOfParts>
  <Company>MDE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dc:creator>
  <cp:lastModifiedBy>Jeffrey Fretwell</cp:lastModifiedBy>
  <cp:revision>296</cp:revision>
  <cp:lastPrinted>2019-02-25T17:22:00Z</cp:lastPrinted>
  <dcterms:created xsi:type="dcterms:W3CDTF">2016-02-09T19:50:36Z</dcterms:created>
  <dcterms:modified xsi:type="dcterms:W3CDTF">2022-12-01T17:53:11Z</dcterms:modified>
</cp:coreProperties>
</file>